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2" r:id="rId2"/>
    <p:sldId id="307" r:id="rId3"/>
    <p:sldId id="290" r:id="rId4"/>
    <p:sldId id="273" r:id="rId5"/>
    <p:sldId id="320" r:id="rId6"/>
    <p:sldId id="286" r:id="rId7"/>
    <p:sldId id="309" r:id="rId8"/>
    <p:sldId id="291" r:id="rId9"/>
    <p:sldId id="292" r:id="rId10"/>
    <p:sldId id="301" r:id="rId11"/>
    <p:sldId id="293" r:id="rId12"/>
    <p:sldId id="324" r:id="rId13"/>
    <p:sldId id="321" r:id="rId14"/>
    <p:sldId id="295" r:id="rId15"/>
    <p:sldId id="299" r:id="rId16"/>
    <p:sldId id="300" r:id="rId17"/>
    <p:sldId id="297" r:id="rId18"/>
    <p:sldId id="303" r:id="rId19"/>
    <p:sldId id="313" r:id="rId20"/>
    <p:sldId id="289" r:id="rId21"/>
  </p:sldIdLst>
  <p:sldSz cx="972185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0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533" autoAdjust="0"/>
  </p:normalViewPr>
  <p:slideViewPr>
    <p:cSldViewPr>
      <p:cViewPr varScale="1">
        <p:scale>
          <a:sx n="98" d="100"/>
          <a:sy n="98" d="100"/>
        </p:scale>
        <p:origin x="-1140" y="-96"/>
      </p:cViewPr>
      <p:guideLst>
        <p:guide orient="horz" pos="2160"/>
        <p:guide pos="306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Pt>
            <c:idx val="0"/>
            <c:bubble3D val="0"/>
          </c:dPt>
          <c:dPt>
            <c:idx val="1"/>
            <c:bubble3D val="0"/>
            <c:spPr>
              <a:solidFill>
                <a:schemeClr val="accent5">
                  <a:lumMod val="60000"/>
                  <a:lumOff val="40000"/>
                </a:schemeClr>
              </a:solidFill>
            </c:spPr>
          </c:dPt>
          <c:dPt>
            <c:idx val="2"/>
            <c:bubble3D val="0"/>
          </c:dPt>
          <c:dPt>
            <c:idx val="3"/>
            <c:bubble3D val="0"/>
            <c:spPr>
              <a:solidFill>
                <a:schemeClr val="accent4">
                  <a:lumMod val="60000"/>
                  <a:lumOff val="40000"/>
                </a:schemeClr>
              </a:solidFill>
            </c:spPr>
          </c:dPt>
          <c:dLbls>
            <c:dLbl>
              <c:idx val="0"/>
              <c:layout>
                <c:manualLayout>
                  <c:x val="-0.13467066616672915"/>
                  <c:y val="4.587024278215223E-2"/>
                </c:manualLayout>
              </c:layout>
              <c:spPr/>
              <c:txPr>
                <a:bodyPr/>
                <a:lstStyle/>
                <a:p>
                  <a:pPr>
                    <a:defRPr b="1"/>
                  </a:pPr>
                  <a:endParaRPr lang="fr-FR"/>
                </a:p>
              </c:txPr>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8.100575969670458E-2"/>
                  <c:y val="-0.14453963851109519"/>
                </c:manualLayout>
              </c:layout>
              <c:spPr/>
              <c:txPr>
                <a:bodyPr/>
                <a:lstStyle/>
                <a:p>
                  <a:pPr>
                    <a:defRPr b="1"/>
                  </a:pPr>
                  <a:endParaRPr lang="fr-FR"/>
                </a:p>
              </c:txPr>
              <c:showLegendKey val="0"/>
              <c:showVal val="0"/>
              <c:showCatName val="0"/>
              <c:showSerName val="0"/>
              <c:showPercent val="1"/>
              <c:showBubbleSize val="0"/>
              <c:extLst>
                <c:ext xmlns:c15="http://schemas.microsoft.com/office/drawing/2012/chart" uri="{CE6537A1-D6FC-4f65-9D91-7224C49458BB}">
                  <c15:layout/>
                </c:ext>
              </c:extLst>
            </c:dLbl>
            <c:dLbl>
              <c:idx val="2"/>
              <c:spPr/>
              <c:txPr>
                <a:bodyPr/>
                <a:lstStyle/>
                <a:p>
                  <a:pPr>
                    <a:defRPr b="1"/>
                  </a:pPr>
                  <a:endParaRPr lang="fr-FR"/>
                </a:p>
              </c:txPr>
              <c:showLegendKey val="0"/>
              <c:showVal val="0"/>
              <c:showCatName val="0"/>
              <c:showSerName val="0"/>
              <c:showPercent val="1"/>
              <c:showBubbleSize val="0"/>
            </c:dLbl>
            <c:dLbl>
              <c:idx val="3"/>
              <c:spPr/>
              <c:txPr>
                <a:bodyPr/>
                <a:lstStyle/>
                <a:p>
                  <a:pPr>
                    <a:defRPr b="1"/>
                  </a:pPr>
                  <a:endParaRPr lang="fr-FR"/>
                </a:p>
              </c:txPr>
              <c:showLegendKey val="0"/>
              <c:showVal val="0"/>
              <c:showCatName val="0"/>
              <c:showSerName val="0"/>
              <c:showPercent val="1"/>
              <c:showBubbleSize val="0"/>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Feuil1!$F$1:$F$4</c:f>
              <c:strCache>
                <c:ptCount val="4"/>
                <c:pt idx="0">
                  <c:v>consultations</c:v>
                </c:pt>
                <c:pt idx="1">
                  <c:v>hospitalisations</c:v>
                </c:pt>
                <c:pt idx="2">
                  <c:v>multi-parcours</c:v>
                </c:pt>
                <c:pt idx="3">
                  <c:v>examens médico-techniques</c:v>
                </c:pt>
              </c:strCache>
            </c:strRef>
          </c:cat>
          <c:val>
            <c:numRef>
              <c:f>Feuil1!$G$1:$G$4</c:f>
              <c:numCache>
                <c:formatCode>General</c:formatCode>
                <c:ptCount val="4"/>
                <c:pt idx="0">
                  <c:v>17</c:v>
                </c:pt>
                <c:pt idx="1">
                  <c:v>20</c:v>
                </c:pt>
                <c:pt idx="2">
                  <c:v>4</c:v>
                </c:pt>
                <c:pt idx="3">
                  <c:v>2</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l"/>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Pt>
            <c:idx val="0"/>
            <c:bubble3D val="0"/>
          </c:dPt>
          <c:dPt>
            <c:idx val="1"/>
            <c:bubble3D val="0"/>
            <c:spPr>
              <a:solidFill>
                <a:schemeClr val="accent5">
                  <a:lumMod val="60000"/>
                  <a:lumOff val="40000"/>
                </a:schemeClr>
              </a:solidFill>
            </c:spPr>
          </c:dPt>
          <c:dPt>
            <c:idx val="2"/>
            <c:bubble3D val="0"/>
          </c:dPt>
          <c:dPt>
            <c:idx val="3"/>
            <c:bubble3D val="0"/>
            <c:spPr>
              <a:solidFill>
                <a:schemeClr val="accent4">
                  <a:lumMod val="60000"/>
                  <a:lumOff val="40000"/>
                </a:schemeClr>
              </a:solidFill>
            </c:spPr>
          </c:dPt>
          <c:dLbls>
            <c:dLbl>
              <c:idx val="0"/>
              <c:spPr/>
              <c:txPr>
                <a:bodyPr/>
                <a:lstStyle/>
                <a:p>
                  <a:pPr>
                    <a:defRPr b="1"/>
                  </a:pPr>
                  <a:endParaRPr lang="fr-FR"/>
                </a:p>
              </c:txPr>
              <c:showLegendKey val="0"/>
              <c:showVal val="0"/>
              <c:showCatName val="0"/>
              <c:showSerName val="0"/>
              <c:showPercent val="1"/>
              <c:showBubbleSize val="0"/>
            </c:dLbl>
            <c:dLbl>
              <c:idx val="1"/>
              <c:layout>
                <c:manualLayout>
                  <c:x val="5.7286589176352959E-2"/>
                  <c:y val="-0.22138957630296213"/>
                </c:manualLayout>
              </c:layout>
              <c:spPr/>
              <c:txPr>
                <a:bodyPr/>
                <a:lstStyle/>
                <a:p>
                  <a:pPr>
                    <a:defRPr b="1"/>
                  </a:pPr>
                  <a:endParaRPr lang="fr-FR"/>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spPr/>
              <c:txPr>
                <a:bodyPr/>
                <a:lstStyle/>
                <a:p>
                  <a:pPr>
                    <a:defRPr b="1"/>
                  </a:pPr>
                  <a:endParaRPr lang="fr-FR"/>
                </a:p>
              </c:txPr>
              <c:showLegendKey val="0"/>
              <c:showVal val="0"/>
              <c:showCatName val="0"/>
              <c:showSerName val="0"/>
              <c:showPercent val="1"/>
              <c:showBubbleSize val="0"/>
            </c:dLbl>
            <c:dLbl>
              <c:idx val="3"/>
              <c:layout>
                <c:manualLayout>
                  <c:x val="1.6261248593925758E-2"/>
                  <c:y val="8.8793775778027745E-2"/>
                </c:manualLayout>
              </c:layout>
              <c:spPr/>
              <c:txPr>
                <a:bodyPr/>
                <a:lstStyle/>
                <a:p>
                  <a:pPr>
                    <a:defRPr b="1"/>
                  </a:pPr>
                  <a:endParaRPr lang="fr-FR"/>
                </a:p>
              </c:txPr>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Feuil1!$B$1:$B$4</c:f>
              <c:strCache>
                <c:ptCount val="4"/>
                <c:pt idx="0">
                  <c:v>demande de conseils</c:v>
                </c:pt>
                <c:pt idx="1">
                  <c:v>organisation de parcours de soins</c:v>
                </c:pt>
                <c:pt idx="2">
                  <c:v>demande de matériel spécifique</c:v>
                </c:pt>
                <c:pt idx="3">
                  <c:v>gestion problèmes d'avenir</c:v>
                </c:pt>
              </c:strCache>
            </c:strRef>
          </c:cat>
          <c:val>
            <c:numRef>
              <c:f>Feuil1!$C$1:$C$4</c:f>
              <c:numCache>
                <c:formatCode>General</c:formatCode>
                <c:ptCount val="4"/>
                <c:pt idx="0">
                  <c:v>106</c:v>
                </c:pt>
                <c:pt idx="1">
                  <c:v>108</c:v>
                </c:pt>
                <c:pt idx="2">
                  <c:v>28</c:v>
                </c:pt>
                <c:pt idx="3">
                  <c:v>22</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l"/>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a:t>Nombre de sollicitations</a:t>
            </a:r>
            <a:r>
              <a:rPr lang="fr-FR" baseline="0"/>
              <a:t> mensuelles</a:t>
            </a:r>
            <a:endParaRPr lang="fr-FR"/>
          </a:p>
        </c:rich>
      </c:tx>
      <c:layout>
        <c:manualLayout>
          <c:xMode val="edge"/>
          <c:yMode val="edge"/>
          <c:x val="0.23845209074893034"/>
          <c:y val="0.90988626421697283"/>
        </c:manualLayout>
      </c:layout>
      <c:overlay val="1"/>
    </c:title>
    <c:autoTitleDeleted val="0"/>
    <c:plotArea>
      <c:layout>
        <c:manualLayout>
          <c:layoutTarget val="inner"/>
          <c:xMode val="edge"/>
          <c:yMode val="edge"/>
          <c:x val="6.1930742731677771E-2"/>
          <c:y val="5.4987450966878584E-2"/>
          <c:w val="0.80613659019785988"/>
          <c:h val="0.68256373587874819"/>
        </c:manualLayout>
      </c:layout>
      <c:lineChart>
        <c:grouping val="standard"/>
        <c:varyColors val="0"/>
        <c:ser>
          <c:idx val="0"/>
          <c:order val="0"/>
          <c:dLbls>
            <c:dLbl>
              <c:idx val="8"/>
              <c:layout>
                <c:manualLayout>
                  <c:x val="-3.1215803947054065E-3"/>
                  <c:y val="3.700134676161736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Feuil1!$B$26:$B$37</c:f>
              <c:numCache>
                <c:formatCode>mmm\-yy</c:formatCode>
                <c:ptCount val="12"/>
                <c:pt idx="0">
                  <c:v>42125</c:v>
                </c:pt>
                <c:pt idx="1">
                  <c:v>42156</c:v>
                </c:pt>
                <c:pt idx="2">
                  <c:v>42186</c:v>
                </c:pt>
                <c:pt idx="3">
                  <c:v>42217</c:v>
                </c:pt>
                <c:pt idx="4">
                  <c:v>42248</c:v>
                </c:pt>
                <c:pt idx="5">
                  <c:v>42278</c:v>
                </c:pt>
                <c:pt idx="6">
                  <c:v>42309</c:v>
                </c:pt>
                <c:pt idx="7">
                  <c:v>42339</c:v>
                </c:pt>
                <c:pt idx="8">
                  <c:v>42370</c:v>
                </c:pt>
                <c:pt idx="9">
                  <c:v>42401</c:v>
                </c:pt>
                <c:pt idx="10">
                  <c:v>42430</c:v>
                </c:pt>
                <c:pt idx="11">
                  <c:v>42461</c:v>
                </c:pt>
              </c:numCache>
            </c:numRef>
          </c:cat>
          <c:val>
            <c:numRef>
              <c:f>Feuil1!$C$26:$C$37</c:f>
              <c:numCache>
                <c:formatCode>General</c:formatCode>
                <c:ptCount val="12"/>
                <c:pt idx="0">
                  <c:v>4</c:v>
                </c:pt>
                <c:pt idx="1">
                  <c:v>12</c:v>
                </c:pt>
                <c:pt idx="2">
                  <c:v>17</c:v>
                </c:pt>
                <c:pt idx="3">
                  <c:v>5</c:v>
                </c:pt>
                <c:pt idx="4">
                  <c:v>15</c:v>
                </c:pt>
                <c:pt idx="5">
                  <c:v>33</c:v>
                </c:pt>
                <c:pt idx="6">
                  <c:v>16</c:v>
                </c:pt>
                <c:pt idx="7">
                  <c:v>25</c:v>
                </c:pt>
                <c:pt idx="8">
                  <c:v>29</c:v>
                </c:pt>
                <c:pt idx="9">
                  <c:v>29</c:v>
                </c:pt>
                <c:pt idx="10">
                  <c:v>52</c:v>
                </c:pt>
                <c:pt idx="11">
                  <c:v>56</c:v>
                </c:pt>
              </c:numCache>
            </c:numRef>
          </c:val>
          <c:smooth val="0"/>
        </c:ser>
        <c:dLbls>
          <c:showLegendKey val="0"/>
          <c:showVal val="0"/>
          <c:showCatName val="0"/>
          <c:showSerName val="0"/>
          <c:showPercent val="0"/>
          <c:showBubbleSize val="0"/>
        </c:dLbls>
        <c:marker val="1"/>
        <c:smooth val="0"/>
        <c:axId val="36465152"/>
        <c:axId val="84753728"/>
      </c:lineChart>
      <c:dateAx>
        <c:axId val="36465152"/>
        <c:scaling>
          <c:orientation val="minMax"/>
        </c:scaling>
        <c:delete val="0"/>
        <c:axPos val="b"/>
        <c:numFmt formatCode="mmm\-yy" sourceLinked="0"/>
        <c:majorTickMark val="out"/>
        <c:minorTickMark val="none"/>
        <c:tickLblPos val="nextTo"/>
        <c:txPr>
          <a:bodyPr rot="-3120000" vert="horz"/>
          <a:lstStyle/>
          <a:p>
            <a:pPr>
              <a:defRPr/>
            </a:pPr>
            <a:endParaRPr lang="fr-FR"/>
          </a:p>
        </c:txPr>
        <c:crossAx val="84753728"/>
        <c:crosses val="autoZero"/>
        <c:auto val="1"/>
        <c:lblOffset val="100"/>
        <c:baseTimeUnit val="months"/>
      </c:dateAx>
      <c:valAx>
        <c:axId val="84753728"/>
        <c:scaling>
          <c:orientation val="minMax"/>
        </c:scaling>
        <c:delete val="0"/>
        <c:axPos val="l"/>
        <c:majorGridlines/>
        <c:numFmt formatCode="General" sourceLinked="1"/>
        <c:majorTickMark val="out"/>
        <c:minorTickMark val="none"/>
        <c:tickLblPos val="nextTo"/>
        <c:crossAx val="36465152"/>
        <c:crosses val="autoZero"/>
        <c:crossBetween val="midCat"/>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B4D4B-BFB7-46C9-832C-26DFFA850DE6}" type="doc">
      <dgm:prSet loTypeId="urn:microsoft.com/office/officeart/2005/8/layout/cycle6" loCatId="relationship" qsTypeId="urn:microsoft.com/office/officeart/2005/8/quickstyle/simple1" qsCatId="simple" csTypeId="urn:microsoft.com/office/officeart/2005/8/colors/accent1_1" csCatId="accent1" phldr="1"/>
      <dgm:spPr/>
      <dgm:t>
        <a:bodyPr/>
        <a:lstStyle/>
        <a:p>
          <a:endParaRPr lang="fr-FR"/>
        </a:p>
      </dgm:t>
    </dgm:pt>
    <dgm:pt modelId="{A642031F-4CB9-4A01-8C99-9347CBBCE50F}">
      <dgm:prSet phldrT="[Texte]" custT="1"/>
      <dgm:spPr/>
      <dgm:t>
        <a:bodyPr/>
        <a:lstStyle/>
        <a:p>
          <a:r>
            <a:rPr lang="fr-FR" sz="1600" b="1" dirty="0" smtClean="0">
              <a:latin typeface="Arial" panose="020B0604020202020204" pitchFamily="34" charset="0"/>
              <a:cs typeface="Arial" panose="020B0604020202020204" pitchFamily="34" charset="0"/>
            </a:rPr>
            <a:t>53%</a:t>
          </a:r>
          <a:r>
            <a:rPr lang="fr-FR" sz="1600" dirty="0" smtClean="0">
              <a:latin typeface="Arial" panose="020B0604020202020204" pitchFamily="34" charset="0"/>
              <a:cs typeface="Arial" panose="020B0604020202020204" pitchFamily="34" charset="0"/>
            </a:rPr>
            <a:t> </a:t>
          </a:r>
        </a:p>
        <a:p>
          <a:r>
            <a:rPr lang="fr-FR" sz="1600" dirty="0" smtClean="0">
              <a:latin typeface="Arial" panose="020B0604020202020204" pitchFamily="34" charset="0"/>
              <a:cs typeface="Arial" panose="020B0604020202020204" pitchFamily="34" charset="0"/>
            </a:rPr>
            <a:t>Taux de retour des questionnaires</a:t>
          </a:r>
          <a:endParaRPr lang="fr-FR" sz="1600" dirty="0">
            <a:latin typeface="Arial" panose="020B0604020202020204" pitchFamily="34" charset="0"/>
            <a:cs typeface="Arial" panose="020B0604020202020204" pitchFamily="34" charset="0"/>
          </a:endParaRPr>
        </a:p>
      </dgm:t>
    </dgm:pt>
    <dgm:pt modelId="{6555971B-11ED-48E0-AA3A-0E5A08A8F41B}" type="parTrans" cxnId="{68814356-1DFF-4FF1-9C87-E35BED196775}">
      <dgm:prSet/>
      <dgm:spPr/>
      <dgm:t>
        <a:bodyPr/>
        <a:lstStyle/>
        <a:p>
          <a:endParaRPr lang="fr-FR"/>
        </a:p>
      </dgm:t>
    </dgm:pt>
    <dgm:pt modelId="{83C6DAB3-455C-4CFC-B559-9B1A0394CD42}" type="sibTrans" cxnId="{68814356-1DFF-4FF1-9C87-E35BED196775}">
      <dgm:prSet/>
      <dgm:spPr/>
      <dgm:t>
        <a:bodyPr/>
        <a:lstStyle/>
        <a:p>
          <a:endParaRPr lang="fr-FR"/>
        </a:p>
      </dgm:t>
    </dgm:pt>
    <dgm:pt modelId="{C3358455-7B1B-4DA1-8D43-814E511D1764}">
      <dgm:prSet phldrT="[Texte]" custT="1"/>
      <dgm:spPr/>
      <dgm:t>
        <a:bodyPr/>
        <a:lstStyle/>
        <a:p>
          <a:r>
            <a:rPr lang="fr-FR" sz="1600" b="1" dirty="0" smtClean="0">
              <a:latin typeface="Arial" panose="020B0604020202020204" pitchFamily="34" charset="0"/>
              <a:cs typeface="Arial" panose="020B0604020202020204" pitchFamily="34" charset="0"/>
            </a:rPr>
            <a:t>8,6/10</a:t>
          </a:r>
        </a:p>
        <a:p>
          <a:r>
            <a:rPr lang="fr-FR" sz="1600" dirty="0" smtClean="0">
              <a:latin typeface="Arial" panose="020B0604020202020204" pitchFamily="34" charset="0"/>
              <a:cs typeface="Arial" panose="020B0604020202020204" pitchFamily="34" charset="0"/>
            </a:rPr>
            <a:t>Note globale de satisfaction</a:t>
          </a:r>
          <a:endParaRPr lang="fr-FR" sz="1600" dirty="0">
            <a:latin typeface="Arial" panose="020B0604020202020204" pitchFamily="34" charset="0"/>
            <a:cs typeface="Arial" panose="020B0604020202020204" pitchFamily="34" charset="0"/>
          </a:endParaRPr>
        </a:p>
      </dgm:t>
    </dgm:pt>
    <dgm:pt modelId="{6AFCC515-BAC8-420A-8070-C21BE883C13F}" type="parTrans" cxnId="{FCAF7C2E-2145-4BC2-8560-A9A7F6AFA35F}">
      <dgm:prSet/>
      <dgm:spPr/>
      <dgm:t>
        <a:bodyPr/>
        <a:lstStyle/>
        <a:p>
          <a:endParaRPr lang="fr-FR"/>
        </a:p>
      </dgm:t>
    </dgm:pt>
    <dgm:pt modelId="{DE0A989C-11C3-41FA-B77A-BF82FF642944}" type="sibTrans" cxnId="{FCAF7C2E-2145-4BC2-8560-A9A7F6AFA35F}">
      <dgm:prSet/>
      <dgm:spPr/>
      <dgm:t>
        <a:bodyPr/>
        <a:lstStyle/>
        <a:p>
          <a:endParaRPr lang="fr-FR"/>
        </a:p>
      </dgm:t>
    </dgm:pt>
    <dgm:pt modelId="{91340B17-D556-4699-94B3-0E1D8F3BA247}">
      <dgm:prSet phldrT="[Texte]" custT="1"/>
      <dgm:spPr/>
      <dgm:t>
        <a:bodyPr/>
        <a:lstStyle/>
        <a:p>
          <a:r>
            <a:rPr lang="fr-FR" sz="1600" b="1" dirty="0" smtClean="0">
              <a:latin typeface="Arial" panose="020B0604020202020204" pitchFamily="34" charset="0"/>
              <a:cs typeface="Arial" panose="020B0604020202020204" pitchFamily="34" charset="0"/>
            </a:rPr>
            <a:t>17%</a:t>
          </a:r>
        </a:p>
        <a:p>
          <a:r>
            <a:rPr lang="fr-FR" sz="1600" b="1" dirty="0" smtClean="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des patients ont bénéficié d’un accès aux soins auquel ils avaient renoncés</a:t>
          </a:r>
          <a:endParaRPr lang="fr-FR" sz="1600" dirty="0">
            <a:latin typeface="Arial" panose="020B0604020202020204" pitchFamily="34" charset="0"/>
            <a:cs typeface="Arial" panose="020B0604020202020204" pitchFamily="34" charset="0"/>
          </a:endParaRPr>
        </a:p>
      </dgm:t>
    </dgm:pt>
    <dgm:pt modelId="{F5D51D45-9270-4F65-B012-BAFE1625742A}" type="parTrans" cxnId="{090D657A-A37D-4015-AE04-296BD1E5BB6F}">
      <dgm:prSet/>
      <dgm:spPr/>
      <dgm:t>
        <a:bodyPr/>
        <a:lstStyle/>
        <a:p>
          <a:endParaRPr lang="fr-FR"/>
        </a:p>
      </dgm:t>
    </dgm:pt>
    <dgm:pt modelId="{D917C80B-5E2F-4927-B909-0405D58CFEAB}" type="sibTrans" cxnId="{090D657A-A37D-4015-AE04-296BD1E5BB6F}">
      <dgm:prSet/>
      <dgm:spPr/>
      <dgm:t>
        <a:bodyPr/>
        <a:lstStyle/>
        <a:p>
          <a:endParaRPr lang="fr-FR"/>
        </a:p>
      </dgm:t>
    </dgm:pt>
    <dgm:pt modelId="{A0E4B1D9-C255-45ED-8DBC-F9FB86562F9D}">
      <dgm:prSet phldrT="[Texte]" custT="1"/>
      <dgm:spPr/>
      <dgm:t>
        <a:bodyPr/>
        <a:lstStyle/>
        <a:p>
          <a:r>
            <a:rPr lang="fr-FR" sz="1600" b="1" dirty="0" smtClean="0">
              <a:latin typeface="Arial" panose="020B0604020202020204" pitchFamily="34" charset="0"/>
              <a:cs typeface="Arial" panose="020B0604020202020204" pitchFamily="34" charset="0"/>
            </a:rPr>
            <a:t>94% </a:t>
          </a:r>
        </a:p>
        <a:p>
          <a:r>
            <a:rPr lang="fr-FR" sz="1600" dirty="0" smtClean="0">
              <a:latin typeface="Arial" panose="020B0604020202020204" pitchFamily="34" charset="0"/>
              <a:cs typeface="Arial" panose="020B0604020202020204" pitchFamily="34" charset="0"/>
            </a:rPr>
            <a:t>des utilisateurs considèrent les référents Handi-patient comme un interlocuteur privilégié</a:t>
          </a:r>
          <a:endParaRPr lang="fr-FR" sz="1600" dirty="0">
            <a:latin typeface="Arial" panose="020B0604020202020204" pitchFamily="34" charset="0"/>
            <a:cs typeface="Arial" panose="020B0604020202020204" pitchFamily="34" charset="0"/>
          </a:endParaRPr>
        </a:p>
      </dgm:t>
    </dgm:pt>
    <dgm:pt modelId="{90B3B7F0-81F5-4917-81AE-DAEBB4094E01}" type="parTrans" cxnId="{0E281D08-18CD-40D2-B830-475FD5CB0E45}">
      <dgm:prSet/>
      <dgm:spPr/>
      <dgm:t>
        <a:bodyPr/>
        <a:lstStyle/>
        <a:p>
          <a:endParaRPr lang="fr-FR"/>
        </a:p>
      </dgm:t>
    </dgm:pt>
    <dgm:pt modelId="{A9C9D347-B7C1-4BFF-A33B-19242A0B0F46}" type="sibTrans" cxnId="{0E281D08-18CD-40D2-B830-475FD5CB0E45}">
      <dgm:prSet/>
      <dgm:spPr/>
      <dgm:t>
        <a:bodyPr/>
        <a:lstStyle/>
        <a:p>
          <a:endParaRPr lang="fr-FR"/>
        </a:p>
      </dgm:t>
    </dgm:pt>
    <dgm:pt modelId="{7775D0B8-A34C-48ED-8BFA-CF1BA1700061}" type="pres">
      <dgm:prSet presAssocID="{4CBB4D4B-BFB7-46C9-832C-26DFFA850DE6}" presName="cycle" presStyleCnt="0">
        <dgm:presLayoutVars>
          <dgm:dir/>
          <dgm:resizeHandles val="exact"/>
        </dgm:presLayoutVars>
      </dgm:prSet>
      <dgm:spPr/>
      <dgm:t>
        <a:bodyPr/>
        <a:lstStyle/>
        <a:p>
          <a:endParaRPr lang="fr-FR"/>
        </a:p>
      </dgm:t>
    </dgm:pt>
    <dgm:pt modelId="{362E3715-E5ED-44CB-B2FF-9942BC9216E9}" type="pres">
      <dgm:prSet presAssocID="{A642031F-4CB9-4A01-8C99-9347CBBCE50F}" presName="node" presStyleLbl="node1" presStyleIdx="0" presStyleCnt="4" custScaleX="119283">
        <dgm:presLayoutVars>
          <dgm:bulletEnabled val="1"/>
        </dgm:presLayoutVars>
      </dgm:prSet>
      <dgm:spPr/>
      <dgm:t>
        <a:bodyPr/>
        <a:lstStyle/>
        <a:p>
          <a:endParaRPr lang="fr-FR"/>
        </a:p>
      </dgm:t>
    </dgm:pt>
    <dgm:pt modelId="{F4663CC8-6DB5-47D5-AA0B-F01982293C29}" type="pres">
      <dgm:prSet presAssocID="{A642031F-4CB9-4A01-8C99-9347CBBCE50F}" presName="spNode" presStyleCnt="0"/>
      <dgm:spPr/>
    </dgm:pt>
    <dgm:pt modelId="{4CE6B350-AC93-4E6B-B22E-222A263C6A74}" type="pres">
      <dgm:prSet presAssocID="{83C6DAB3-455C-4CFC-B559-9B1A0394CD42}" presName="sibTrans" presStyleLbl="sibTrans1D1" presStyleIdx="0" presStyleCnt="4"/>
      <dgm:spPr/>
      <dgm:t>
        <a:bodyPr/>
        <a:lstStyle/>
        <a:p>
          <a:endParaRPr lang="fr-FR"/>
        </a:p>
      </dgm:t>
    </dgm:pt>
    <dgm:pt modelId="{643D0F69-730D-4035-9E70-EDC46BEB4112}" type="pres">
      <dgm:prSet presAssocID="{C3358455-7B1B-4DA1-8D43-814E511D1764}" presName="node" presStyleLbl="node1" presStyleIdx="1" presStyleCnt="4" custScaleX="110234">
        <dgm:presLayoutVars>
          <dgm:bulletEnabled val="1"/>
        </dgm:presLayoutVars>
      </dgm:prSet>
      <dgm:spPr/>
      <dgm:t>
        <a:bodyPr/>
        <a:lstStyle/>
        <a:p>
          <a:endParaRPr lang="fr-FR"/>
        </a:p>
      </dgm:t>
    </dgm:pt>
    <dgm:pt modelId="{EC451871-FE5B-407D-88FD-2025E7818A9E}" type="pres">
      <dgm:prSet presAssocID="{C3358455-7B1B-4DA1-8D43-814E511D1764}" presName="spNode" presStyleCnt="0"/>
      <dgm:spPr/>
    </dgm:pt>
    <dgm:pt modelId="{87419E66-F978-422A-99B4-8E1A9D4C37B0}" type="pres">
      <dgm:prSet presAssocID="{DE0A989C-11C3-41FA-B77A-BF82FF642944}" presName="sibTrans" presStyleLbl="sibTrans1D1" presStyleIdx="1" presStyleCnt="4"/>
      <dgm:spPr/>
      <dgm:t>
        <a:bodyPr/>
        <a:lstStyle/>
        <a:p>
          <a:endParaRPr lang="fr-FR"/>
        </a:p>
      </dgm:t>
    </dgm:pt>
    <dgm:pt modelId="{1AD65B80-DD6E-4E2D-B3B8-81F3F6F4CA56}" type="pres">
      <dgm:prSet presAssocID="{91340B17-D556-4699-94B3-0E1D8F3BA247}" presName="node" presStyleLbl="node1" presStyleIdx="2" presStyleCnt="4" custScaleX="190339" custRadScaleRad="106972" custRadScaleInc="-8429">
        <dgm:presLayoutVars>
          <dgm:bulletEnabled val="1"/>
        </dgm:presLayoutVars>
      </dgm:prSet>
      <dgm:spPr/>
      <dgm:t>
        <a:bodyPr/>
        <a:lstStyle/>
        <a:p>
          <a:endParaRPr lang="fr-FR"/>
        </a:p>
      </dgm:t>
    </dgm:pt>
    <dgm:pt modelId="{7C5CAA4C-1BF2-4409-9EFE-FDEE23949D67}" type="pres">
      <dgm:prSet presAssocID="{91340B17-D556-4699-94B3-0E1D8F3BA247}" presName="spNode" presStyleCnt="0"/>
      <dgm:spPr/>
    </dgm:pt>
    <dgm:pt modelId="{56B227B0-E847-4D1D-A384-3E0D08B4CA0E}" type="pres">
      <dgm:prSet presAssocID="{D917C80B-5E2F-4927-B909-0405D58CFEAB}" presName="sibTrans" presStyleLbl="sibTrans1D1" presStyleIdx="2" presStyleCnt="4"/>
      <dgm:spPr/>
      <dgm:t>
        <a:bodyPr/>
        <a:lstStyle/>
        <a:p>
          <a:endParaRPr lang="fr-FR"/>
        </a:p>
      </dgm:t>
    </dgm:pt>
    <dgm:pt modelId="{13F9037B-48F7-4405-B5A1-F13DC2DAA57E}" type="pres">
      <dgm:prSet presAssocID="{A0E4B1D9-C255-45ED-8DBC-F9FB86562F9D}" presName="node" presStyleLbl="node1" presStyleIdx="3" presStyleCnt="4" custScaleX="147441" custScaleY="143477">
        <dgm:presLayoutVars>
          <dgm:bulletEnabled val="1"/>
        </dgm:presLayoutVars>
      </dgm:prSet>
      <dgm:spPr/>
      <dgm:t>
        <a:bodyPr/>
        <a:lstStyle/>
        <a:p>
          <a:endParaRPr lang="fr-FR"/>
        </a:p>
      </dgm:t>
    </dgm:pt>
    <dgm:pt modelId="{65D334F7-523E-49B9-9D73-B917D4FF9B84}" type="pres">
      <dgm:prSet presAssocID="{A0E4B1D9-C255-45ED-8DBC-F9FB86562F9D}" presName="spNode" presStyleCnt="0"/>
      <dgm:spPr/>
    </dgm:pt>
    <dgm:pt modelId="{E5C81390-676B-43F7-8E6A-5A439BA7569A}" type="pres">
      <dgm:prSet presAssocID="{A9C9D347-B7C1-4BFF-A33B-19242A0B0F46}" presName="sibTrans" presStyleLbl="sibTrans1D1" presStyleIdx="3" presStyleCnt="4"/>
      <dgm:spPr/>
      <dgm:t>
        <a:bodyPr/>
        <a:lstStyle/>
        <a:p>
          <a:endParaRPr lang="fr-FR"/>
        </a:p>
      </dgm:t>
    </dgm:pt>
  </dgm:ptLst>
  <dgm:cxnLst>
    <dgm:cxn modelId="{EC53F1BE-5B4E-4014-81AF-A478AC993DE9}" type="presOf" srcId="{C3358455-7B1B-4DA1-8D43-814E511D1764}" destId="{643D0F69-730D-4035-9E70-EDC46BEB4112}" srcOrd="0" destOrd="0" presId="urn:microsoft.com/office/officeart/2005/8/layout/cycle6"/>
    <dgm:cxn modelId="{F3CC7AB2-E2CD-4834-93B0-1B5AE98FAAA8}" type="presOf" srcId="{DE0A989C-11C3-41FA-B77A-BF82FF642944}" destId="{87419E66-F978-422A-99B4-8E1A9D4C37B0}" srcOrd="0" destOrd="0" presId="urn:microsoft.com/office/officeart/2005/8/layout/cycle6"/>
    <dgm:cxn modelId="{D469D986-1CB1-42B9-A47A-2ED73653BB07}" type="presOf" srcId="{A642031F-4CB9-4A01-8C99-9347CBBCE50F}" destId="{362E3715-E5ED-44CB-B2FF-9942BC9216E9}" srcOrd="0" destOrd="0" presId="urn:microsoft.com/office/officeart/2005/8/layout/cycle6"/>
    <dgm:cxn modelId="{34A6B052-BA74-41BA-92E8-900AD4595C22}" type="presOf" srcId="{91340B17-D556-4699-94B3-0E1D8F3BA247}" destId="{1AD65B80-DD6E-4E2D-B3B8-81F3F6F4CA56}" srcOrd="0" destOrd="0" presId="urn:microsoft.com/office/officeart/2005/8/layout/cycle6"/>
    <dgm:cxn modelId="{68814356-1DFF-4FF1-9C87-E35BED196775}" srcId="{4CBB4D4B-BFB7-46C9-832C-26DFFA850DE6}" destId="{A642031F-4CB9-4A01-8C99-9347CBBCE50F}" srcOrd="0" destOrd="0" parTransId="{6555971B-11ED-48E0-AA3A-0E5A08A8F41B}" sibTransId="{83C6DAB3-455C-4CFC-B559-9B1A0394CD42}"/>
    <dgm:cxn modelId="{5D154385-1FF1-4732-98A4-ED21337C5224}" type="presOf" srcId="{4CBB4D4B-BFB7-46C9-832C-26DFFA850DE6}" destId="{7775D0B8-A34C-48ED-8BFA-CF1BA1700061}" srcOrd="0" destOrd="0" presId="urn:microsoft.com/office/officeart/2005/8/layout/cycle6"/>
    <dgm:cxn modelId="{6E55B978-7B53-489C-8652-43B84384834F}" type="presOf" srcId="{D917C80B-5E2F-4927-B909-0405D58CFEAB}" destId="{56B227B0-E847-4D1D-A384-3E0D08B4CA0E}" srcOrd="0" destOrd="0" presId="urn:microsoft.com/office/officeart/2005/8/layout/cycle6"/>
    <dgm:cxn modelId="{090D657A-A37D-4015-AE04-296BD1E5BB6F}" srcId="{4CBB4D4B-BFB7-46C9-832C-26DFFA850DE6}" destId="{91340B17-D556-4699-94B3-0E1D8F3BA247}" srcOrd="2" destOrd="0" parTransId="{F5D51D45-9270-4F65-B012-BAFE1625742A}" sibTransId="{D917C80B-5E2F-4927-B909-0405D58CFEAB}"/>
    <dgm:cxn modelId="{FCAF7C2E-2145-4BC2-8560-A9A7F6AFA35F}" srcId="{4CBB4D4B-BFB7-46C9-832C-26DFFA850DE6}" destId="{C3358455-7B1B-4DA1-8D43-814E511D1764}" srcOrd="1" destOrd="0" parTransId="{6AFCC515-BAC8-420A-8070-C21BE883C13F}" sibTransId="{DE0A989C-11C3-41FA-B77A-BF82FF642944}"/>
    <dgm:cxn modelId="{D6A420CD-9ABD-407F-8B4F-067D3F16F993}" type="presOf" srcId="{A9C9D347-B7C1-4BFF-A33B-19242A0B0F46}" destId="{E5C81390-676B-43F7-8E6A-5A439BA7569A}" srcOrd="0" destOrd="0" presId="urn:microsoft.com/office/officeart/2005/8/layout/cycle6"/>
    <dgm:cxn modelId="{A887E4D9-2F57-42B4-AFE9-7DE110ADCFA1}" type="presOf" srcId="{83C6DAB3-455C-4CFC-B559-9B1A0394CD42}" destId="{4CE6B350-AC93-4E6B-B22E-222A263C6A74}" srcOrd="0" destOrd="0" presId="urn:microsoft.com/office/officeart/2005/8/layout/cycle6"/>
    <dgm:cxn modelId="{4A2ADACD-5B2E-41FA-A8DE-AF89556C3818}" type="presOf" srcId="{A0E4B1D9-C255-45ED-8DBC-F9FB86562F9D}" destId="{13F9037B-48F7-4405-B5A1-F13DC2DAA57E}" srcOrd="0" destOrd="0" presId="urn:microsoft.com/office/officeart/2005/8/layout/cycle6"/>
    <dgm:cxn modelId="{0E281D08-18CD-40D2-B830-475FD5CB0E45}" srcId="{4CBB4D4B-BFB7-46C9-832C-26DFFA850DE6}" destId="{A0E4B1D9-C255-45ED-8DBC-F9FB86562F9D}" srcOrd="3" destOrd="0" parTransId="{90B3B7F0-81F5-4917-81AE-DAEBB4094E01}" sibTransId="{A9C9D347-B7C1-4BFF-A33B-19242A0B0F46}"/>
    <dgm:cxn modelId="{9E57CF61-6B2E-4FFC-B680-91FC1D42C90F}" type="presParOf" srcId="{7775D0B8-A34C-48ED-8BFA-CF1BA1700061}" destId="{362E3715-E5ED-44CB-B2FF-9942BC9216E9}" srcOrd="0" destOrd="0" presId="urn:microsoft.com/office/officeart/2005/8/layout/cycle6"/>
    <dgm:cxn modelId="{52FAB1E9-4C8D-4775-8D27-AB476D59E617}" type="presParOf" srcId="{7775D0B8-A34C-48ED-8BFA-CF1BA1700061}" destId="{F4663CC8-6DB5-47D5-AA0B-F01982293C29}" srcOrd="1" destOrd="0" presId="urn:microsoft.com/office/officeart/2005/8/layout/cycle6"/>
    <dgm:cxn modelId="{2250EF8D-52E1-470B-84AB-4611700BF3B4}" type="presParOf" srcId="{7775D0B8-A34C-48ED-8BFA-CF1BA1700061}" destId="{4CE6B350-AC93-4E6B-B22E-222A263C6A74}" srcOrd="2" destOrd="0" presId="urn:microsoft.com/office/officeart/2005/8/layout/cycle6"/>
    <dgm:cxn modelId="{905834E1-5DCE-437C-B13D-B782ED044E66}" type="presParOf" srcId="{7775D0B8-A34C-48ED-8BFA-CF1BA1700061}" destId="{643D0F69-730D-4035-9E70-EDC46BEB4112}" srcOrd="3" destOrd="0" presId="urn:microsoft.com/office/officeart/2005/8/layout/cycle6"/>
    <dgm:cxn modelId="{B880E006-8765-42F9-8138-A6015E1ED0E0}" type="presParOf" srcId="{7775D0B8-A34C-48ED-8BFA-CF1BA1700061}" destId="{EC451871-FE5B-407D-88FD-2025E7818A9E}" srcOrd="4" destOrd="0" presId="urn:microsoft.com/office/officeart/2005/8/layout/cycle6"/>
    <dgm:cxn modelId="{35E67FBF-40A7-41D3-AC1E-CFEF2B2E0B18}" type="presParOf" srcId="{7775D0B8-A34C-48ED-8BFA-CF1BA1700061}" destId="{87419E66-F978-422A-99B4-8E1A9D4C37B0}" srcOrd="5" destOrd="0" presId="urn:microsoft.com/office/officeart/2005/8/layout/cycle6"/>
    <dgm:cxn modelId="{DC8CC0A1-D483-4EC6-BF7B-F7B34352937F}" type="presParOf" srcId="{7775D0B8-A34C-48ED-8BFA-CF1BA1700061}" destId="{1AD65B80-DD6E-4E2D-B3B8-81F3F6F4CA56}" srcOrd="6" destOrd="0" presId="urn:microsoft.com/office/officeart/2005/8/layout/cycle6"/>
    <dgm:cxn modelId="{7A9FFA99-3FA5-45AC-BA6C-88209DDE9A71}" type="presParOf" srcId="{7775D0B8-A34C-48ED-8BFA-CF1BA1700061}" destId="{7C5CAA4C-1BF2-4409-9EFE-FDEE23949D67}" srcOrd="7" destOrd="0" presId="urn:microsoft.com/office/officeart/2005/8/layout/cycle6"/>
    <dgm:cxn modelId="{73CFFB8A-5F65-4BE6-AC5A-A0945CE2A7D7}" type="presParOf" srcId="{7775D0B8-A34C-48ED-8BFA-CF1BA1700061}" destId="{56B227B0-E847-4D1D-A384-3E0D08B4CA0E}" srcOrd="8" destOrd="0" presId="urn:microsoft.com/office/officeart/2005/8/layout/cycle6"/>
    <dgm:cxn modelId="{3317BC3F-5E49-4A7B-8EC3-7E8A35BC4489}" type="presParOf" srcId="{7775D0B8-A34C-48ED-8BFA-CF1BA1700061}" destId="{13F9037B-48F7-4405-B5A1-F13DC2DAA57E}" srcOrd="9" destOrd="0" presId="urn:microsoft.com/office/officeart/2005/8/layout/cycle6"/>
    <dgm:cxn modelId="{9C0E5572-1763-4EE4-A67C-24D634B79310}" type="presParOf" srcId="{7775D0B8-A34C-48ED-8BFA-CF1BA1700061}" destId="{65D334F7-523E-49B9-9D73-B917D4FF9B84}" srcOrd="10" destOrd="0" presId="urn:microsoft.com/office/officeart/2005/8/layout/cycle6"/>
    <dgm:cxn modelId="{0BC8EDF6-8F51-4CAF-AC8A-D3956E66951F}" type="presParOf" srcId="{7775D0B8-A34C-48ED-8BFA-CF1BA1700061}" destId="{E5C81390-676B-43F7-8E6A-5A439BA7569A}"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E3715-E5ED-44CB-B2FF-9942BC9216E9}">
      <dsp:nvSpPr>
        <dsp:cNvPr id="0" name=""/>
        <dsp:cNvSpPr/>
      </dsp:nvSpPr>
      <dsp:spPr>
        <a:xfrm>
          <a:off x="3558913" y="1630"/>
          <a:ext cx="1934119" cy="1053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panose="020B0604020202020204" pitchFamily="34" charset="0"/>
              <a:cs typeface="Arial" panose="020B0604020202020204" pitchFamily="34" charset="0"/>
            </a:rPr>
            <a:t>53%</a:t>
          </a:r>
          <a:r>
            <a:rPr lang="fr-FR" sz="1600" kern="1200" dirty="0" smtClean="0">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Taux de retour des questionnaires</a:t>
          </a:r>
          <a:endParaRPr lang="fr-FR" sz="1600" kern="1200" dirty="0">
            <a:latin typeface="Arial" panose="020B0604020202020204" pitchFamily="34" charset="0"/>
            <a:cs typeface="Arial" panose="020B0604020202020204" pitchFamily="34" charset="0"/>
          </a:endParaRPr>
        </a:p>
      </dsp:txBody>
      <dsp:txXfrm>
        <a:off x="3610362" y="53079"/>
        <a:ext cx="1831221" cy="951047"/>
      </dsp:txXfrm>
    </dsp:sp>
    <dsp:sp modelId="{4CE6B350-AC93-4E6B-B22E-222A263C6A74}">
      <dsp:nvSpPr>
        <dsp:cNvPr id="0" name=""/>
        <dsp:cNvSpPr/>
      </dsp:nvSpPr>
      <dsp:spPr>
        <a:xfrm>
          <a:off x="2786325" y="528603"/>
          <a:ext cx="3479296" cy="3479296"/>
        </a:xfrm>
        <a:custGeom>
          <a:avLst/>
          <a:gdLst/>
          <a:ahLst/>
          <a:cxnLst/>
          <a:rect l="0" t="0" r="0" b="0"/>
          <a:pathLst>
            <a:path>
              <a:moveTo>
                <a:pt x="2716244" y="299983"/>
              </a:moveTo>
              <a:arcTo wR="1739648" hR="1739648" stAng="18249060" swAng="227023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3D0F69-730D-4035-9E70-EDC46BEB4112}">
      <dsp:nvSpPr>
        <dsp:cNvPr id="0" name=""/>
        <dsp:cNvSpPr/>
      </dsp:nvSpPr>
      <dsp:spPr>
        <a:xfrm>
          <a:off x="5371924" y="1741278"/>
          <a:ext cx="1787394" cy="1053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panose="020B0604020202020204" pitchFamily="34" charset="0"/>
              <a:cs typeface="Arial" panose="020B0604020202020204" pitchFamily="34" charset="0"/>
            </a:rPr>
            <a:t>8,6/10</a:t>
          </a:r>
        </a:p>
        <a:p>
          <a:pPr lvl="0" algn="ctr"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Note globale de satisfaction</a:t>
          </a:r>
          <a:endParaRPr lang="fr-FR" sz="1600" kern="1200" dirty="0">
            <a:latin typeface="Arial" panose="020B0604020202020204" pitchFamily="34" charset="0"/>
            <a:cs typeface="Arial" panose="020B0604020202020204" pitchFamily="34" charset="0"/>
          </a:endParaRPr>
        </a:p>
      </dsp:txBody>
      <dsp:txXfrm>
        <a:off x="5423373" y="1792727"/>
        <a:ext cx="1684496" cy="951047"/>
      </dsp:txXfrm>
    </dsp:sp>
    <dsp:sp modelId="{87419E66-F978-422A-99B4-8E1A9D4C37B0}">
      <dsp:nvSpPr>
        <dsp:cNvPr id="0" name=""/>
        <dsp:cNvSpPr/>
      </dsp:nvSpPr>
      <dsp:spPr>
        <a:xfrm>
          <a:off x="2484933" y="245270"/>
          <a:ext cx="3479296" cy="3479296"/>
        </a:xfrm>
        <a:custGeom>
          <a:avLst/>
          <a:gdLst/>
          <a:ahLst/>
          <a:cxnLst/>
          <a:rect l="0" t="0" r="0" b="0"/>
          <a:pathLst>
            <a:path>
              <a:moveTo>
                <a:pt x="3274613" y="2558339"/>
              </a:moveTo>
              <a:arcTo wR="1739648" hR="1739648" stAng="1684424" swAng="186179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D65B80-DD6E-4E2D-B3B8-81F3F6F4CA56}">
      <dsp:nvSpPr>
        <dsp:cNvPr id="0" name=""/>
        <dsp:cNvSpPr/>
      </dsp:nvSpPr>
      <dsp:spPr>
        <a:xfrm>
          <a:off x="3064947" y="3482557"/>
          <a:ext cx="3086260" cy="1053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panose="020B0604020202020204" pitchFamily="34" charset="0"/>
              <a:cs typeface="Arial" panose="020B0604020202020204" pitchFamily="34" charset="0"/>
            </a:rPr>
            <a:t>17%</a:t>
          </a:r>
        </a:p>
        <a:p>
          <a:pPr lvl="0" algn="ctr" defTabSz="711200">
            <a:lnSpc>
              <a:spcPct val="90000"/>
            </a:lnSpc>
            <a:spcBef>
              <a:spcPct val="0"/>
            </a:spcBef>
            <a:spcAft>
              <a:spcPct val="35000"/>
            </a:spcAft>
          </a:pPr>
          <a:r>
            <a:rPr lang="fr-FR" sz="1600" b="1" kern="1200" dirty="0" smtClean="0">
              <a:latin typeface="Arial" panose="020B0604020202020204" pitchFamily="34" charset="0"/>
              <a:cs typeface="Arial" panose="020B0604020202020204" pitchFamily="34" charset="0"/>
            </a:rPr>
            <a:t> </a:t>
          </a:r>
          <a:r>
            <a:rPr lang="fr-FR" sz="1600" kern="1200" dirty="0" smtClean="0">
              <a:latin typeface="Arial" panose="020B0604020202020204" pitchFamily="34" charset="0"/>
              <a:cs typeface="Arial" panose="020B0604020202020204" pitchFamily="34" charset="0"/>
            </a:rPr>
            <a:t>des patients ont bénéficié d’un accès aux soins auquel ils avaient renoncés</a:t>
          </a:r>
          <a:endParaRPr lang="fr-FR" sz="1600" kern="1200" dirty="0">
            <a:latin typeface="Arial" panose="020B0604020202020204" pitchFamily="34" charset="0"/>
            <a:cs typeface="Arial" panose="020B0604020202020204" pitchFamily="34" charset="0"/>
          </a:endParaRPr>
        </a:p>
      </dsp:txBody>
      <dsp:txXfrm>
        <a:off x="3116396" y="3534006"/>
        <a:ext cx="2983362" cy="951047"/>
      </dsp:txXfrm>
    </dsp:sp>
    <dsp:sp modelId="{56B227B0-E847-4D1D-A384-3E0D08B4CA0E}">
      <dsp:nvSpPr>
        <dsp:cNvPr id="0" name=""/>
        <dsp:cNvSpPr/>
      </dsp:nvSpPr>
      <dsp:spPr>
        <a:xfrm>
          <a:off x="3257394" y="279274"/>
          <a:ext cx="3479296" cy="3479296"/>
        </a:xfrm>
        <a:custGeom>
          <a:avLst/>
          <a:gdLst/>
          <a:ahLst/>
          <a:cxnLst/>
          <a:rect l="0" t="0" r="0" b="0"/>
          <a:pathLst>
            <a:path>
              <a:moveTo>
                <a:pt x="793783" y="3199687"/>
              </a:moveTo>
              <a:arcTo wR="1739648" hR="1739648" stAng="7376194" swAng="12923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F9037B-48F7-4405-B5A1-F13DC2DAA57E}">
      <dsp:nvSpPr>
        <dsp:cNvPr id="0" name=""/>
        <dsp:cNvSpPr/>
      </dsp:nvSpPr>
      <dsp:spPr>
        <a:xfrm>
          <a:off x="1590981" y="1512166"/>
          <a:ext cx="2390688" cy="151216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panose="020B0604020202020204" pitchFamily="34" charset="0"/>
              <a:cs typeface="Arial" panose="020B0604020202020204" pitchFamily="34" charset="0"/>
            </a:rPr>
            <a:t>94% </a:t>
          </a:r>
        </a:p>
        <a:p>
          <a:pPr lvl="0" algn="ctr"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des utilisateurs considèrent les référents Handi-patient comme un interlocuteur privilégié</a:t>
          </a:r>
          <a:endParaRPr lang="fr-FR" sz="1600" kern="1200" dirty="0">
            <a:latin typeface="Arial" panose="020B0604020202020204" pitchFamily="34" charset="0"/>
            <a:cs typeface="Arial" panose="020B0604020202020204" pitchFamily="34" charset="0"/>
          </a:endParaRPr>
        </a:p>
      </dsp:txBody>
      <dsp:txXfrm>
        <a:off x="1664799" y="1585984"/>
        <a:ext cx="2243052" cy="1364533"/>
      </dsp:txXfrm>
    </dsp:sp>
    <dsp:sp modelId="{E5C81390-676B-43F7-8E6A-5A439BA7569A}">
      <dsp:nvSpPr>
        <dsp:cNvPr id="0" name=""/>
        <dsp:cNvSpPr/>
      </dsp:nvSpPr>
      <dsp:spPr>
        <a:xfrm>
          <a:off x="2786325" y="528603"/>
          <a:ext cx="3479296" cy="3479296"/>
        </a:xfrm>
        <a:custGeom>
          <a:avLst/>
          <a:gdLst/>
          <a:ahLst/>
          <a:cxnLst/>
          <a:rect l="0" t="0" r="0" b="0"/>
          <a:pathLst>
            <a:path>
              <a:moveTo>
                <a:pt x="176891" y="975340"/>
              </a:moveTo>
              <a:arcTo wR="1739648" hR="1739648" stAng="12363730" swAng="179186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6411"/>
          </a:xfrm>
          <a:prstGeom prst="rect">
            <a:avLst/>
          </a:prstGeom>
        </p:spPr>
        <p:txBody>
          <a:bodyPr vert="horz" lIns="91440" tIns="45720" rIns="91440" bIns="45720" rtlCol="0"/>
          <a:lstStyle>
            <a:lvl1pPr algn="r">
              <a:defRPr sz="1200"/>
            </a:lvl1pPr>
          </a:lstStyle>
          <a:p>
            <a:fld id="{F798EF09-2BAB-4D11-9532-9F6C628841B0}" type="datetimeFigureOut">
              <a:rPr lang="fr-FR" smtClean="0"/>
              <a:t>19/05/2016</a:t>
            </a:fld>
            <a:endParaRPr lang="fr-FR"/>
          </a:p>
        </p:txBody>
      </p:sp>
      <p:sp>
        <p:nvSpPr>
          <p:cNvPr id="4" name="Espace réservé de l'image des diapositives 3"/>
          <p:cNvSpPr>
            <a:spLocks noGrp="1" noRot="1" noChangeAspect="1"/>
          </p:cNvSpPr>
          <p:nvPr>
            <p:ph type="sldImg" idx="2"/>
          </p:nvPr>
        </p:nvSpPr>
        <p:spPr>
          <a:xfrm>
            <a:off x="760413" y="744538"/>
            <a:ext cx="527685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9"/>
            <a:ext cx="5438140" cy="446770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30091"/>
            <a:ext cx="2945659" cy="496411"/>
          </a:xfrm>
          <a:prstGeom prst="rect">
            <a:avLst/>
          </a:prstGeom>
        </p:spPr>
        <p:txBody>
          <a:bodyPr vert="horz" lIns="91440" tIns="45720" rIns="91440" bIns="45720" rtlCol="0" anchor="b"/>
          <a:lstStyle>
            <a:lvl1pPr algn="r">
              <a:defRPr sz="1200"/>
            </a:lvl1pPr>
          </a:lstStyle>
          <a:p>
            <a:fld id="{3B5AE67A-F271-48E1-AA50-9D4430664D46}" type="slidenum">
              <a:rPr lang="fr-FR" smtClean="0"/>
              <a:t>‹N°›</a:t>
            </a:fld>
            <a:endParaRPr lang="fr-FR"/>
          </a:p>
        </p:txBody>
      </p:sp>
    </p:spTree>
    <p:extLst>
      <p:ext uri="{BB962C8B-B14F-4D97-AF65-F5344CB8AC3E}">
        <p14:creationId xmlns:p14="http://schemas.microsoft.com/office/powerpoint/2010/main" val="61600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loi du 11 février 2005, loi pour l’égalité des droits et des chances, la participation et la citoyenneté des personnes </a:t>
            </a:r>
            <a:r>
              <a:rPr lang="fr-FR" dirty="0" smtClean="0"/>
              <a:t>handicapées : 2</a:t>
            </a:r>
            <a:r>
              <a:rPr lang="fr-FR" baseline="30000" dirty="0" smtClean="0"/>
              <a:t>ème</a:t>
            </a:r>
            <a:r>
              <a:rPr lang="fr-FR" dirty="0" smtClean="0"/>
              <a:t> loi après celle du</a:t>
            </a:r>
            <a:r>
              <a:rPr lang="fr-FR" baseline="0" dirty="0" smtClean="0"/>
              <a:t> 30 juin 1975 et dernière loi qui porte spécifiquement sur la personne handicapée</a:t>
            </a:r>
          </a:p>
          <a:p>
            <a:endParaRPr lang="fr-FR" baseline="0" dirty="0" smtClean="0"/>
          </a:p>
          <a:p>
            <a:r>
              <a:rPr lang="fr-FR" baseline="0" dirty="0" smtClean="0"/>
              <a:t>Plusieurs études et rapports qui démontrent que l’accessibilité aux soins des PH est difficile. On peut citer par exemple le </a:t>
            </a:r>
            <a:r>
              <a:rPr lang="fr-FR" dirty="0" smtClean="0"/>
              <a:t>rapport titré « l’accès </a:t>
            </a:r>
            <a:r>
              <a:rPr lang="fr-FR" dirty="0"/>
              <a:t>aux soins et à la santé des personnes </a:t>
            </a:r>
            <a:r>
              <a:rPr lang="fr-FR" dirty="0" smtClean="0"/>
              <a:t>handicapées » </a:t>
            </a:r>
            <a:r>
              <a:rPr lang="fr-FR" dirty="0"/>
              <a:t>de Pascal JACOB remis en juin 2013 à la ministre des affaires sociales et de la </a:t>
            </a:r>
            <a:r>
              <a:rPr lang="fr-FR" dirty="0" smtClean="0"/>
              <a:t>santé</a:t>
            </a:r>
          </a:p>
          <a:p>
            <a:endParaRPr lang="fr-FR" dirty="0" smtClean="0"/>
          </a:p>
          <a:p>
            <a:r>
              <a:rPr lang="fr-FR" dirty="0" smtClean="0"/>
              <a:t>Des plans et programmes en faveur</a:t>
            </a:r>
            <a:r>
              <a:rPr lang="fr-FR" baseline="0" dirty="0" smtClean="0"/>
              <a:t> des PH tels que le plan autisme par exemple</a:t>
            </a:r>
            <a:endParaRPr lang="fr-FR" dirty="0"/>
          </a:p>
          <a:p>
            <a:endParaRPr lang="fr-FR" dirty="0"/>
          </a:p>
          <a:p>
            <a:r>
              <a:rPr lang="fr-FR" dirty="0"/>
              <a:t>le Schéma Régional d’Organisation Médico-Social des Pays de la Loire identifie deux objectifs </a:t>
            </a:r>
            <a:r>
              <a:rPr lang="fr-FR" dirty="0" smtClean="0"/>
              <a:t>spécifiques</a:t>
            </a:r>
            <a:r>
              <a:rPr lang="fr-FR" baseline="0" dirty="0" smtClean="0"/>
              <a:t> au PH</a:t>
            </a:r>
            <a:endParaRPr lang="fr-FR" dirty="0"/>
          </a:p>
          <a:p>
            <a:pPr marL="171436" indent="-171436">
              <a:buFont typeface="Arial" panose="020B0604020202020204" pitchFamily="34" charset="0"/>
              <a:buChar char="•"/>
            </a:pPr>
            <a:r>
              <a:rPr lang="fr-FR" dirty="0"/>
              <a:t>l’objectif n°7 incite à « faciliter l’accès à l’expertise pour les professionnels et les usagers » </a:t>
            </a:r>
          </a:p>
          <a:p>
            <a:pPr marL="171436" indent="-171436" defTabSz="914326">
              <a:buFont typeface="Arial" panose="020B0604020202020204" pitchFamily="34" charset="0"/>
              <a:buChar char="•"/>
              <a:defRPr/>
            </a:pPr>
            <a:r>
              <a:rPr lang="fr-FR" dirty="0"/>
              <a:t>l’objectif n°11 demande d’« articuler les dispositifs de soins, sociaux, et médico-sociaux ».</a:t>
            </a:r>
          </a:p>
          <a:p>
            <a:pPr marL="171436" indent="-171436" defTabSz="914326">
              <a:buFont typeface="Arial" panose="020B0604020202020204" pitchFamily="34" charset="0"/>
              <a:buChar char="•"/>
              <a:defRPr/>
            </a:pPr>
            <a:endParaRPr lang="fr-FR" dirty="0"/>
          </a:p>
          <a:p>
            <a:pPr defTabSz="914326">
              <a:defRPr/>
            </a:pPr>
            <a:r>
              <a:rPr lang="fr-FR" dirty="0"/>
              <a:t>COSIA : les associations de patient en situation de handicap se structurent en Sarthe et deviennent de plus en plus actives.  Création du COSIA 72 en février 2014 : + soixante associations sarthoises. Ce comité s’est structuré en association loi 1901, avec un bureau et un conseil d’administration, depuis septembre 2014</a:t>
            </a:r>
          </a:p>
          <a:p>
            <a:pPr defTabSz="914326">
              <a:defRPr/>
            </a:pPr>
            <a:endParaRPr lang="fr-FR" dirty="0" smtClean="0"/>
          </a:p>
          <a:p>
            <a:pPr defTabSz="914326">
              <a:defRPr/>
            </a:pPr>
            <a:r>
              <a:rPr lang="fr-FR" dirty="0" smtClean="0"/>
              <a:t>Un</a:t>
            </a:r>
            <a:r>
              <a:rPr lang="fr-FR" baseline="0" dirty="0" smtClean="0"/>
              <a:t> trinôme chef de projet chargé de conduire ce projet au sein duquel je suis nommée</a:t>
            </a:r>
          </a:p>
          <a:p>
            <a:pPr defTabSz="914326">
              <a:defRPr/>
            </a:pPr>
            <a:endParaRPr lang="fr-FR" dirty="0"/>
          </a:p>
          <a:p>
            <a:pPr defTabSz="914326">
              <a:defRPr/>
            </a:pPr>
            <a:r>
              <a:rPr lang="fr-FR" dirty="0"/>
              <a:t>Lé périmètre du projet concerne les patients en situation de handicap : il exclut les professionnels</a:t>
            </a:r>
          </a:p>
          <a:p>
            <a:pPr marL="171436" indent="-171436">
              <a:buFont typeface="Arial" panose="020B0604020202020204" pitchFamily="34" charset="0"/>
              <a:buChar cha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710A75E6-A580-45EF-BB9D-E45273B04BB9}" type="slidenum">
              <a:rPr lang="fr-FR" smtClean="0"/>
              <a:pPr>
                <a:defRPr/>
              </a:pPr>
              <a:t>2</a:t>
            </a:fld>
            <a:endParaRPr lang="fr-FR"/>
          </a:p>
        </p:txBody>
      </p:sp>
    </p:spTree>
    <p:extLst>
      <p:ext uri="{BB962C8B-B14F-4D97-AF65-F5344CB8AC3E}">
        <p14:creationId xmlns:p14="http://schemas.microsoft.com/office/powerpoint/2010/main" val="291235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5AE67A-F271-48E1-AA50-9D4430664D46}" type="slidenum">
              <a:rPr lang="fr-FR" smtClean="0"/>
              <a:t>5</a:t>
            </a:fld>
            <a:endParaRPr lang="fr-FR"/>
          </a:p>
        </p:txBody>
      </p:sp>
    </p:spTree>
    <p:extLst>
      <p:ext uri="{BB962C8B-B14F-4D97-AF65-F5344CB8AC3E}">
        <p14:creationId xmlns:p14="http://schemas.microsoft.com/office/powerpoint/2010/main" val="16760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pPr marL="457200" marR="0" lvl="1" indent="0" algn="just"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endParaRPr lang="fr-FR" dirty="0" smtClean="0"/>
          </a:p>
          <a:p>
            <a:pPr marL="457200" marR="0" lvl="1" indent="0" algn="just"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fr-FR" dirty="0" smtClean="0"/>
              <a:t>Cs chaque vendredi avec Dr </a:t>
            </a:r>
            <a:r>
              <a:rPr lang="fr-FR" dirty="0" err="1" smtClean="0"/>
              <a:t>Flurin</a:t>
            </a:r>
            <a:r>
              <a:rPr lang="fr-FR" dirty="0" smtClean="0"/>
              <a:t> (possible depuis le 2/10/15)</a:t>
            </a:r>
          </a:p>
          <a:p>
            <a:pPr marL="457200" marR="0" lvl="1" indent="0" algn="just"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lang="fr-FR" dirty="0" smtClean="0"/>
          </a:p>
          <a:p>
            <a:pPr marL="457200" marR="0" lvl="1" indent="0" algn="just"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fr-FR" dirty="0" smtClean="0"/>
              <a:t>proposer aux patients d’attendre dans une salle d’attente autre, à l’abris des regards et du bruit -&gt;Le choix du vendredi pour la « Cs Handicap » permet d’avoir 1 salle d’attente pour un patient porteur de handicap et permettre au médecin de le voir en priorité sans respecter l’ordre d’arrivée (non su / vu par les autres patients)</a:t>
            </a:r>
          </a:p>
          <a:p>
            <a:pPr lvl="1" algn="just">
              <a:buFont typeface="Wingdings" panose="05000000000000000000" pitchFamily="2" charset="2"/>
              <a:buNone/>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710A75E6-A580-45EF-BB9D-E45273B04BB9}" type="slidenum">
              <a:rPr lang="fr-FR" smtClean="0"/>
              <a:pPr>
                <a:defRPr/>
              </a:pPr>
              <a:t>8</a:t>
            </a:fld>
            <a:endParaRPr lang="fr-FR"/>
          </a:p>
        </p:txBody>
      </p:sp>
    </p:spTree>
    <p:extLst>
      <p:ext uri="{BB962C8B-B14F-4D97-AF65-F5344CB8AC3E}">
        <p14:creationId xmlns:p14="http://schemas.microsoft.com/office/powerpoint/2010/main" val="329119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Un passeport domicile-CHM ainsi qu'une fiche de liaison pour l'accueil des personnes handicapées au Services d'Accueil des Urgences ont été élaborés, afin de faciliter la communication des informations entre le patient en situation de handicap et l'hôpital.</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Ces</a:t>
            </a:r>
            <a:r>
              <a:rPr lang="fr-FR" sz="1200" b="0" i="0" kern="1200" baseline="0" dirty="0" smtClean="0">
                <a:solidFill>
                  <a:schemeClr val="tx1"/>
                </a:solidFill>
                <a:effectLst/>
                <a:latin typeface="+mn-lt"/>
                <a:ea typeface="+mn-ea"/>
                <a:cs typeface="+mn-cs"/>
              </a:rPr>
              <a:t> documents sont renseignés par le patient ou son aidant et remis aux équipes médicales et soignantes du CHM. Le passeport doit être redonné au patient à sa sortie. Il est d’ailleurs inscrit dans la check-list de sortie</a:t>
            </a:r>
            <a:endParaRPr lang="fr-FR" sz="1200" b="0" i="0" kern="1200" dirty="0" smtClean="0">
              <a:solidFill>
                <a:schemeClr val="tx1"/>
              </a:solidFill>
              <a:effectLst/>
              <a:latin typeface="+mn-lt"/>
              <a:ea typeface="+mn-ea"/>
              <a:cs typeface="+mn-cs"/>
            </a:endParaRPr>
          </a:p>
          <a:p>
            <a:endParaRPr lang="fr-FR" sz="1200" b="0" i="0" kern="1200" baseline="0" dirty="0" smtClean="0">
              <a:solidFill>
                <a:schemeClr val="tx1"/>
              </a:solidFill>
              <a:effectLst/>
              <a:latin typeface="+mn-lt"/>
              <a:ea typeface="+mn-ea"/>
              <a:cs typeface="+mn-cs"/>
            </a:endParaRPr>
          </a:p>
          <a:p>
            <a:r>
              <a:rPr lang="fr-FR" sz="1200" b="0" i="0" kern="1200" baseline="0" dirty="0" smtClean="0">
                <a:solidFill>
                  <a:schemeClr val="tx1"/>
                </a:solidFill>
                <a:effectLst/>
                <a:latin typeface="+mn-lt"/>
                <a:ea typeface="+mn-ea"/>
                <a:cs typeface="+mn-cs"/>
              </a:rPr>
              <a:t>Les référents </a:t>
            </a:r>
            <a:r>
              <a:rPr lang="fr-FR" sz="1200" b="0" i="0" kern="1200" baseline="0" dirty="0" err="1" smtClean="0">
                <a:solidFill>
                  <a:schemeClr val="tx1"/>
                </a:solidFill>
                <a:effectLst/>
                <a:latin typeface="+mn-lt"/>
                <a:ea typeface="+mn-ea"/>
                <a:cs typeface="+mn-cs"/>
              </a:rPr>
              <a:t>handi-patient</a:t>
            </a:r>
            <a:r>
              <a:rPr lang="fr-FR" sz="1200" b="0" i="0" kern="1200" baseline="0" dirty="0" smtClean="0">
                <a:solidFill>
                  <a:schemeClr val="tx1"/>
                </a:solidFill>
                <a:effectLst/>
                <a:latin typeface="+mn-lt"/>
                <a:ea typeface="+mn-ea"/>
                <a:cs typeface="+mn-cs"/>
              </a:rPr>
              <a:t> ainsi que les associations des usagers handicapés invitent les patients à se présenter au CHM avec ces docs renseignés.</a:t>
            </a:r>
          </a:p>
          <a:p>
            <a:endParaRPr lang="fr-FR" dirty="0" smtClean="0"/>
          </a:p>
          <a:p>
            <a:r>
              <a:rPr lang="fr-FR" dirty="0" smtClean="0"/>
              <a:t>Par ailleurs, création</a:t>
            </a:r>
            <a:r>
              <a:rPr lang="fr-FR" baseline="0" dirty="0" smtClean="0"/>
              <a:t> de fiches conseils </a:t>
            </a:r>
            <a:r>
              <a:rPr lang="fr-FR" dirty="0" smtClean="0"/>
              <a:t>travaillées en sous groupe avec</a:t>
            </a:r>
            <a:r>
              <a:rPr lang="fr-FR" baseline="0" dirty="0" smtClean="0"/>
              <a:t> des usagers en situation de handicap </a:t>
            </a:r>
          </a:p>
          <a:p>
            <a:pPr marL="171450" indent="-171450">
              <a:buFont typeface="Arial" panose="020B0604020202020204" pitchFamily="34" charset="0"/>
              <a:buChar char="•"/>
            </a:pPr>
            <a:r>
              <a:rPr lang="fr-FR" dirty="0" smtClean="0"/>
              <a:t>Handicap</a:t>
            </a:r>
            <a:r>
              <a:rPr lang="fr-FR" baseline="0" dirty="0" smtClean="0"/>
              <a:t> moteur fiche testée </a:t>
            </a:r>
            <a:r>
              <a:rPr lang="fr-FR" sz="1200" kern="1200" dirty="0" smtClean="0">
                <a:solidFill>
                  <a:schemeClr val="tx1"/>
                </a:solidFill>
                <a:effectLst/>
                <a:latin typeface="+mn-lt"/>
                <a:ea typeface="+mn-ea"/>
                <a:cs typeface="+mn-cs"/>
              </a:rPr>
              <a:t>au sein des unités (unité 51, unité 54, unité 64, unité 62, unité cognitive ou comportementale, dermato hôpital de jour) </a:t>
            </a:r>
            <a:r>
              <a:rPr lang="fr-FR" baseline="0" dirty="0" smtClean="0"/>
              <a:t>et validée</a:t>
            </a:r>
          </a:p>
          <a:p>
            <a:pPr marL="171450" indent="-171450">
              <a:buFont typeface="Arial" panose="020B0604020202020204" pitchFamily="34" charset="0"/>
              <a:buChar char="•"/>
            </a:pPr>
            <a:r>
              <a:rPr lang="fr-FR" baseline="0" dirty="0" smtClean="0"/>
              <a:t>Handicap auditif et visuel </a:t>
            </a:r>
          </a:p>
          <a:p>
            <a:pPr marL="171450" indent="-171450">
              <a:buFont typeface="Arial" panose="020B0604020202020204" pitchFamily="34" charset="0"/>
              <a:buChar char="•"/>
            </a:pPr>
            <a:r>
              <a:rPr lang="fr-FR" dirty="0" smtClean="0"/>
              <a:t>Handicap mental et psychique en cours d’élaboration</a:t>
            </a:r>
            <a:endParaRPr lang="fr-FR" dirty="0"/>
          </a:p>
        </p:txBody>
      </p:sp>
      <p:sp>
        <p:nvSpPr>
          <p:cNvPr id="4" name="Espace réservé du numéro de diapositive 3"/>
          <p:cNvSpPr>
            <a:spLocks noGrp="1"/>
          </p:cNvSpPr>
          <p:nvPr>
            <p:ph type="sldNum" sz="quarter" idx="10"/>
          </p:nvPr>
        </p:nvSpPr>
        <p:spPr/>
        <p:txBody>
          <a:bodyPr/>
          <a:lstStyle/>
          <a:p>
            <a:pPr>
              <a:defRPr/>
            </a:pPr>
            <a:fld id="{710A75E6-A580-45EF-BB9D-E45273B04BB9}" type="slidenum">
              <a:rPr lang="fr-FR" smtClean="0"/>
              <a:pPr>
                <a:defRPr/>
              </a:pPr>
              <a:t>11</a:t>
            </a:fld>
            <a:endParaRPr lang="fr-FR"/>
          </a:p>
        </p:txBody>
      </p:sp>
    </p:spTree>
    <p:extLst>
      <p:ext uri="{BB962C8B-B14F-4D97-AF65-F5344CB8AC3E}">
        <p14:creationId xmlns:p14="http://schemas.microsoft.com/office/powerpoint/2010/main" val="3871800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2" y="0"/>
            <a:ext cx="9697065" cy="6858000"/>
          </a:xfrm>
          <a:prstGeom prst="rect">
            <a:avLst/>
          </a:prstGeom>
        </p:spPr>
      </p:pic>
      <p:sp>
        <p:nvSpPr>
          <p:cNvPr id="2" name="Titre 1"/>
          <p:cNvSpPr>
            <a:spLocks noGrp="1"/>
          </p:cNvSpPr>
          <p:nvPr>
            <p:ph type="ctrTitle" hasCustomPrompt="1"/>
          </p:nvPr>
        </p:nvSpPr>
        <p:spPr>
          <a:xfrm>
            <a:off x="729140" y="2130429"/>
            <a:ext cx="8263573" cy="1470025"/>
          </a:xfrm>
        </p:spPr>
        <p:txBody>
          <a:bodyPr>
            <a:normAutofit/>
          </a:bodyPr>
          <a:lstStyle>
            <a:lvl1pPr>
              <a:defRPr sz="4000" b="1" baseline="0">
                <a:latin typeface="Arial" panose="020B0604020202020204" pitchFamily="34" charset="0"/>
                <a:cs typeface="Arial" panose="020B0604020202020204" pitchFamily="34" charset="0"/>
              </a:defRPr>
            </a:lvl1pPr>
          </a:lstStyle>
          <a:p>
            <a:r>
              <a:rPr lang="fr-FR" dirty="0" smtClean="0"/>
              <a:t>Titre de la présentation</a:t>
            </a:r>
            <a:br>
              <a:rPr lang="fr-FR" dirty="0" smtClean="0"/>
            </a:br>
            <a:r>
              <a:rPr lang="fr-FR" dirty="0" smtClean="0"/>
              <a:t>Arial - 44 - Gras</a:t>
            </a:r>
            <a:endParaRPr lang="fr-FR" dirty="0"/>
          </a:p>
        </p:txBody>
      </p:sp>
      <p:sp>
        <p:nvSpPr>
          <p:cNvPr id="3" name="Sous-titre 2"/>
          <p:cNvSpPr>
            <a:spLocks noGrp="1"/>
          </p:cNvSpPr>
          <p:nvPr>
            <p:ph type="subTitle" idx="1" hasCustomPrompt="1"/>
          </p:nvPr>
        </p:nvSpPr>
        <p:spPr>
          <a:xfrm>
            <a:off x="1458279" y="3886200"/>
            <a:ext cx="6805295" cy="1752600"/>
          </a:xfrm>
        </p:spPr>
        <p:txBody>
          <a:bodyPr/>
          <a:lstStyle>
            <a:lvl1pPr marL="0" indent="0" algn="ctr">
              <a:buNone/>
              <a:defRPr baseline="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 titre Arial taille 32</a:t>
            </a:r>
            <a:endParaRPr lang="fr-FR" dirty="0"/>
          </a:p>
        </p:txBody>
      </p:sp>
      <p:sp>
        <p:nvSpPr>
          <p:cNvPr id="4" name="Espace réservé de la date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B35D38E-91B0-4815-9A29-E07BB68DAE64}" type="datetime5">
              <a:rPr lang="fr-FR" smtClean="0"/>
              <a:t>19-mai-16</a:t>
            </a:fld>
            <a:endParaRPr lang="fr-FR" dirty="0"/>
          </a:p>
        </p:txBody>
      </p:sp>
      <p:sp>
        <p:nvSpPr>
          <p:cNvPr id="5" name="Espace réservé du pied de page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996229-327E-4E39-9C75-5E47943037DA}" type="slidenum">
              <a:rPr lang="fr-FR" smtClean="0"/>
              <a:pPr/>
              <a:t>‹N°›</a:t>
            </a:fld>
            <a:endParaRPr lang="fr-FR" dirty="0"/>
          </a:p>
        </p:txBody>
      </p:sp>
    </p:spTree>
    <p:extLst>
      <p:ext uri="{BB962C8B-B14F-4D97-AF65-F5344CB8AC3E}">
        <p14:creationId xmlns:p14="http://schemas.microsoft.com/office/powerpoint/2010/main" val="319951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2" y="0"/>
            <a:ext cx="9697065" cy="6858000"/>
          </a:xfrm>
          <a:prstGeom prst="rect">
            <a:avLst/>
          </a:prstGeom>
        </p:spPr>
      </p:pic>
      <p:sp>
        <p:nvSpPr>
          <p:cNvPr id="2" name="Titre vertical 1"/>
          <p:cNvSpPr>
            <a:spLocks noGrp="1"/>
          </p:cNvSpPr>
          <p:nvPr>
            <p:ph type="title" orient="vert" hasCustomPrompt="1"/>
          </p:nvPr>
        </p:nvSpPr>
        <p:spPr>
          <a:xfrm>
            <a:off x="7048341" y="274642"/>
            <a:ext cx="2187416" cy="5851525"/>
          </a:xfrm>
        </p:spPr>
        <p:txBody>
          <a:bodyPr vert="eaVert">
            <a:normAutofit/>
          </a:bodyPr>
          <a:lstStyle>
            <a:lvl1pPr>
              <a:defRPr sz="3600" b="1">
                <a:latin typeface="Arial" panose="020B0604020202020204" pitchFamily="34" charset="0"/>
                <a:cs typeface="Arial" panose="020B0604020202020204" pitchFamily="34" charset="0"/>
              </a:defRPr>
            </a:lvl1pPr>
          </a:lstStyle>
          <a:p>
            <a:r>
              <a:rPr lang="fr-FR" dirty="0" smtClean="0"/>
              <a:t>Titre - </a:t>
            </a:r>
            <a:r>
              <a:rPr lang="fr-FR" dirty="0" err="1" smtClean="0"/>
              <a:t>arial</a:t>
            </a:r>
            <a:r>
              <a:rPr lang="fr-FR" dirty="0" smtClean="0"/>
              <a:t> 36 - Gras</a:t>
            </a:r>
            <a:endParaRPr lang="fr-FR" dirty="0"/>
          </a:p>
        </p:txBody>
      </p:sp>
      <p:sp>
        <p:nvSpPr>
          <p:cNvPr id="3" name="Espace réservé du texte vertical 2"/>
          <p:cNvSpPr>
            <a:spLocks noGrp="1"/>
          </p:cNvSpPr>
          <p:nvPr>
            <p:ph type="body" orient="vert" idx="1"/>
          </p:nvPr>
        </p:nvSpPr>
        <p:spPr>
          <a:xfrm>
            <a:off x="486093" y="274642"/>
            <a:ext cx="6400218"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p>
            <a:fld id="{90D94D30-A649-4E60-9013-4175D5FF2878}" type="datetime5">
              <a:rPr lang="fr-FR" smtClean="0"/>
              <a:t>19-mai-16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96229-327E-4E39-9C75-5E47943037DA}" type="slidenum">
              <a:rPr lang="fr-FR" smtClean="0"/>
              <a:t>‹N°›</a:t>
            </a:fld>
            <a:endParaRPr lang="fr-FR"/>
          </a:p>
        </p:txBody>
      </p:sp>
    </p:spTree>
    <p:extLst>
      <p:ext uri="{BB962C8B-B14F-4D97-AF65-F5344CB8AC3E}">
        <p14:creationId xmlns:p14="http://schemas.microsoft.com/office/powerpoint/2010/main" val="173784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2" y="0"/>
            <a:ext cx="9697065" cy="6858000"/>
          </a:xfrm>
          <a:prstGeom prst="rect">
            <a:avLst/>
          </a:prstGeom>
        </p:spPr>
      </p:pic>
      <p:sp>
        <p:nvSpPr>
          <p:cNvPr id="2" name="Titre 1"/>
          <p:cNvSpPr>
            <a:spLocks noGrp="1"/>
          </p:cNvSpPr>
          <p:nvPr>
            <p:ph type="title" hasCustomPrompt="1"/>
          </p:nvPr>
        </p:nvSpPr>
        <p:spPr/>
        <p:txBody>
          <a:bodyPr>
            <a:normAutofit/>
          </a:bodyPr>
          <a:lstStyle>
            <a:lvl1pPr algn="l">
              <a:defRPr sz="3600" b="1">
                <a:latin typeface="Arial" panose="020B0604020202020204" pitchFamily="34" charset="0"/>
                <a:cs typeface="Arial" panose="020B0604020202020204" pitchFamily="34" charset="0"/>
              </a:defRPr>
            </a:lvl1pPr>
          </a:lstStyle>
          <a:p>
            <a:r>
              <a:rPr lang="fr-FR" dirty="0" smtClean="0"/>
              <a:t>Titre - </a:t>
            </a:r>
            <a:r>
              <a:rPr lang="fr-FR" dirty="0" err="1" smtClean="0"/>
              <a:t>arial</a:t>
            </a:r>
            <a:r>
              <a:rPr lang="fr-FR" dirty="0" smtClean="0"/>
              <a:t> 36 - Gras</a:t>
            </a:r>
            <a:endParaRPr lang="fr-FR" dirty="0"/>
          </a:p>
        </p:txBody>
      </p:sp>
      <p:sp>
        <p:nvSpPr>
          <p:cNvPr id="3" name="Espace réservé du contenu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smtClean="0"/>
              <a:t>Arial Modifiez les styles du texte du masque</a:t>
            </a:r>
          </a:p>
          <a:p>
            <a:pPr lvl="1"/>
            <a:r>
              <a:rPr lang="fr-FR" dirty="0" err="1" smtClean="0"/>
              <a:t>Arialeuxième</a:t>
            </a:r>
            <a:r>
              <a:rPr lang="fr-FR" dirty="0" smtClean="0"/>
              <a:t> niveau</a:t>
            </a:r>
          </a:p>
          <a:p>
            <a:pPr lvl="2"/>
            <a:r>
              <a:rPr lang="fr-FR" dirty="0" err="1" smtClean="0"/>
              <a:t>Arialroisième</a:t>
            </a:r>
            <a:r>
              <a:rPr lang="fr-FR" dirty="0" smtClean="0"/>
              <a:t> niveau</a:t>
            </a:r>
          </a:p>
          <a:p>
            <a:pPr lvl="3"/>
            <a:r>
              <a:rPr lang="fr-FR" dirty="0" err="1" smtClean="0"/>
              <a:t>Arialuatrième</a:t>
            </a:r>
            <a:r>
              <a:rPr lang="fr-FR" dirty="0" smtClean="0"/>
              <a:t> niveau</a:t>
            </a:r>
          </a:p>
          <a:p>
            <a:pPr lvl="4"/>
            <a:r>
              <a:rPr lang="fr-FR" smtClean="0"/>
              <a:t>Arial Cinquième </a:t>
            </a:r>
            <a:r>
              <a:rPr lang="fr-FR" dirty="0" smtClean="0"/>
              <a:t>niveau</a:t>
            </a:r>
            <a:endParaRPr lang="fr-FR" dirty="0"/>
          </a:p>
        </p:txBody>
      </p:sp>
      <p:sp>
        <p:nvSpPr>
          <p:cNvPr id="4" name="Espace réservé de la date 3"/>
          <p:cNvSpPr>
            <a:spLocks noGrp="1"/>
          </p:cNvSpPr>
          <p:nvPr>
            <p:ph type="dt" sz="half" idx="10"/>
          </p:nvPr>
        </p:nvSpPr>
        <p:spPr/>
        <p:txBody>
          <a:bodyPr/>
          <a:lstStyle/>
          <a:p>
            <a:fld id="{9DBE927B-AC7E-4573-958F-E4A16A720E11}" type="datetime5">
              <a:rPr lang="fr-FR" smtClean="0"/>
              <a:t>19-mai-16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96229-327E-4E39-9C75-5E47943037DA}" type="slidenum">
              <a:rPr lang="fr-FR" smtClean="0"/>
              <a:t>‹N°›</a:t>
            </a:fld>
            <a:endParaRPr lang="fr-FR" dirty="0"/>
          </a:p>
        </p:txBody>
      </p:sp>
    </p:spTree>
    <p:extLst>
      <p:ext uri="{BB962C8B-B14F-4D97-AF65-F5344CB8AC3E}">
        <p14:creationId xmlns:p14="http://schemas.microsoft.com/office/powerpoint/2010/main" val="248566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2" y="0"/>
            <a:ext cx="9697065" cy="6858000"/>
          </a:xfrm>
          <a:prstGeom prst="rect">
            <a:avLst/>
          </a:prstGeom>
        </p:spPr>
      </p:pic>
      <p:sp>
        <p:nvSpPr>
          <p:cNvPr id="2" name="Titre 1"/>
          <p:cNvSpPr>
            <a:spLocks noGrp="1"/>
          </p:cNvSpPr>
          <p:nvPr>
            <p:ph type="title" hasCustomPrompt="1"/>
          </p:nvPr>
        </p:nvSpPr>
        <p:spPr/>
        <p:txBody>
          <a:bodyPr>
            <a:normAutofit/>
          </a:bodyPr>
          <a:lstStyle>
            <a:lvl1pPr algn="l">
              <a:defRPr sz="3600" b="1">
                <a:latin typeface="Arial" panose="020B0604020202020204" pitchFamily="34" charset="0"/>
                <a:cs typeface="Arial" panose="020B0604020202020204" pitchFamily="34" charset="0"/>
              </a:defRPr>
            </a:lvl1pPr>
          </a:lstStyle>
          <a:p>
            <a:r>
              <a:rPr lang="fr-FR" dirty="0" smtClean="0"/>
              <a:t>Titre - </a:t>
            </a:r>
            <a:r>
              <a:rPr lang="fr-FR" dirty="0" err="1" smtClean="0"/>
              <a:t>arial</a:t>
            </a:r>
            <a:r>
              <a:rPr lang="fr-FR" dirty="0" smtClean="0"/>
              <a:t> 36 - Gras</a:t>
            </a:r>
            <a:endParaRPr lang="fr-FR" dirty="0"/>
          </a:p>
        </p:txBody>
      </p:sp>
      <p:sp>
        <p:nvSpPr>
          <p:cNvPr id="3" name="Espace réservé du contenu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smtClean="0"/>
              <a:t>Arial Modifiez les styles du texte du masque</a:t>
            </a:r>
          </a:p>
          <a:p>
            <a:pPr lvl="1"/>
            <a:r>
              <a:rPr lang="fr-FR" dirty="0" err="1" smtClean="0"/>
              <a:t>Arialeuxième</a:t>
            </a:r>
            <a:r>
              <a:rPr lang="fr-FR" dirty="0" smtClean="0"/>
              <a:t> niveau</a:t>
            </a:r>
          </a:p>
          <a:p>
            <a:pPr lvl="2"/>
            <a:r>
              <a:rPr lang="fr-FR" dirty="0" err="1" smtClean="0"/>
              <a:t>Arialroisième</a:t>
            </a:r>
            <a:r>
              <a:rPr lang="fr-FR" dirty="0" smtClean="0"/>
              <a:t> niveau</a:t>
            </a:r>
          </a:p>
          <a:p>
            <a:pPr lvl="3"/>
            <a:r>
              <a:rPr lang="fr-FR" dirty="0" err="1" smtClean="0"/>
              <a:t>Arialuatrième</a:t>
            </a:r>
            <a:r>
              <a:rPr lang="fr-FR" dirty="0" smtClean="0"/>
              <a:t> niveau</a:t>
            </a:r>
          </a:p>
          <a:p>
            <a:pPr lvl="4"/>
            <a:r>
              <a:rPr lang="fr-FR" smtClean="0"/>
              <a:t>Arial Cinquième </a:t>
            </a:r>
            <a:r>
              <a:rPr lang="fr-FR" dirty="0" smtClean="0"/>
              <a:t>niveau</a:t>
            </a:r>
            <a:endParaRPr lang="fr-FR" dirty="0"/>
          </a:p>
        </p:txBody>
      </p:sp>
      <p:sp>
        <p:nvSpPr>
          <p:cNvPr id="4" name="Espace réservé de la date 3"/>
          <p:cNvSpPr>
            <a:spLocks noGrp="1"/>
          </p:cNvSpPr>
          <p:nvPr>
            <p:ph type="dt" sz="half" idx="10"/>
          </p:nvPr>
        </p:nvSpPr>
        <p:spPr/>
        <p:txBody>
          <a:bodyPr/>
          <a:lstStyle/>
          <a:p>
            <a:fld id="{41ACA23E-55B9-406B-ABB1-C3A82A514B48}" type="datetime5">
              <a:rPr lang="fr-FR" smtClean="0"/>
              <a:t>19-mai-16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96229-327E-4E39-9C75-5E47943037DA}" type="slidenum">
              <a:rPr lang="fr-FR" smtClean="0"/>
              <a:t>‹N°›</a:t>
            </a:fld>
            <a:endParaRPr lang="fr-FR"/>
          </a:p>
        </p:txBody>
      </p:sp>
    </p:spTree>
    <p:extLst>
      <p:ext uri="{BB962C8B-B14F-4D97-AF65-F5344CB8AC3E}">
        <p14:creationId xmlns:p14="http://schemas.microsoft.com/office/powerpoint/2010/main" val="351857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2" y="0"/>
            <a:ext cx="9697065" cy="6858000"/>
          </a:xfrm>
          <a:prstGeom prst="rect">
            <a:avLst/>
          </a:prstGeom>
        </p:spPr>
      </p:pic>
      <p:sp>
        <p:nvSpPr>
          <p:cNvPr id="2" name="Titre 1"/>
          <p:cNvSpPr>
            <a:spLocks noGrp="1"/>
          </p:cNvSpPr>
          <p:nvPr>
            <p:ph type="title" hasCustomPrompt="1"/>
          </p:nvPr>
        </p:nvSpPr>
        <p:spPr>
          <a:xfrm>
            <a:off x="540445" y="2708920"/>
            <a:ext cx="8749665" cy="1143000"/>
          </a:xfrm>
        </p:spPr>
        <p:txBody>
          <a:bodyPr>
            <a:normAutofit/>
          </a:bodyPr>
          <a:lstStyle>
            <a:lvl1pPr>
              <a:defRPr sz="4000" b="1" baseline="0">
                <a:latin typeface="Arial" panose="020B0604020202020204" pitchFamily="34" charset="0"/>
                <a:cs typeface="Arial" panose="020B0604020202020204" pitchFamily="34" charset="0"/>
              </a:defRPr>
            </a:lvl1pPr>
          </a:lstStyle>
          <a:p>
            <a:r>
              <a:rPr lang="fr-FR" dirty="0" smtClean="0"/>
              <a:t>Titre chapitre - Arial 40 - Gras</a:t>
            </a:r>
            <a:endParaRPr lang="fr-FR" dirty="0"/>
          </a:p>
        </p:txBody>
      </p:sp>
      <p:sp>
        <p:nvSpPr>
          <p:cNvPr id="3" name="Espace réservé de la date 2"/>
          <p:cNvSpPr>
            <a:spLocks noGrp="1"/>
          </p:cNvSpPr>
          <p:nvPr>
            <p:ph type="dt" sz="half" idx="10"/>
          </p:nvPr>
        </p:nvSpPr>
        <p:spPr/>
        <p:txBody>
          <a:bodyPr/>
          <a:lstStyle/>
          <a:p>
            <a:fld id="{19C7D009-594E-4420-B054-B3837D807958}" type="datetime5">
              <a:rPr lang="fr-FR" smtClean="0"/>
              <a:t>19-mai-16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996229-327E-4E39-9C75-5E47943037DA}" type="slidenum">
              <a:rPr lang="fr-FR" smtClean="0"/>
              <a:t>‹N°›</a:t>
            </a:fld>
            <a:endParaRPr lang="fr-FR"/>
          </a:p>
        </p:txBody>
      </p:sp>
    </p:spTree>
    <p:extLst>
      <p:ext uri="{BB962C8B-B14F-4D97-AF65-F5344CB8AC3E}">
        <p14:creationId xmlns:p14="http://schemas.microsoft.com/office/powerpoint/2010/main" val="409553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2" y="0"/>
            <a:ext cx="9697065" cy="6858000"/>
          </a:xfrm>
          <a:prstGeom prst="rect">
            <a:avLst/>
          </a:prstGeom>
        </p:spPr>
      </p:pic>
      <p:sp>
        <p:nvSpPr>
          <p:cNvPr id="2" name="Titre 1"/>
          <p:cNvSpPr>
            <a:spLocks noGrp="1"/>
          </p:cNvSpPr>
          <p:nvPr>
            <p:ph type="title" hasCustomPrompt="1"/>
          </p:nvPr>
        </p:nvSpPr>
        <p:spPr/>
        <p:txBody>
          <a:bodyPr>
            <a:normAutofit/>
          </a:bodyPr>
          <a:lstStyle>
            <a:lvl1pPr algn="ctr">
              <a:defRPr sz="3600" b="1">
                <a:latin typeface="Arial" panose="020B0604020202020204" pitchFamily="34" charset="0"/>
                <a:cs typeface="Arial" panose="020B0604020202020204" pitchFamily="34" charset="0"/>
              </a:defRPr>
            </a:lvl1pPr>
          </a:lstStyle>
          <a:p>
            <a:r>
              <a:rPr lang="fr-FR" dirty="0" smtClean="0"/>
              <a:t>Titre - </a:t>
            </a:r>
            <a:r>
              <a:rPr lang="fr-FR" dirty="0" err="1" smtClean="0"/>
              <a:t>arial</a:t>
            </a:r>
            <a:r>
              <a:rPr lang="fr-FR" dirty="0" smtClean="0"/>
              <a:t> 36 - Gras</a:t>
            </a:r>
            <a:endParaRPr lang="fr-FR" dirty="0"/>
          </a:p>
        </p:txBody>
      </p:sp>
      <p:sp>
        <p:nvSpPr>
          <p:cNvPr id="3" name="Espace réservé du contenu 2"/>
          <p:cNvSpPr>
            <a:spLocks noGrp="1"/>
          </p:cNvSpPr>
          <p:nvPr>
            <p:ph sz="half" idx="1"/>
          </p:nvPr>
        </p:nvSpPr>
        <p:spPr>
          <a:xfrm>
            <a:off x="486094" y="1600204"/>
            <a:ext cx="4293817"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941941" y="1600204"/>
            <a:ext cx="4293817"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4"/>
          <p:cNvSpPr>
            <a:spLocks noGrp="1"/>
          </p:cNvSpPr>
          <p:nvPr>
            <p:ph type="dt" sz="half" idx="10"/>
          </p:nvPr>
        </p:nvSpPr>
        <p:spPr/>
        <p:txBody>
          <a:bodyPr/>
          <a:lstStyle/>
          <a:p>
            <a:fld id="{BE2AF42C-90EA-4917-8DB2-1A094DD573D5}" type="datetime5">
              <a:rPr lang="fr-FR" smtClean="0"/>
              <a:t>19-mai-16</a:t>
            </a:fld>
            <a:endParaRPr lang="fr-F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F996229-327E-4E39-9C75-5E47943037DA}" type="slidenum">
              <a:rPr lang="fr-FR" smtClean="0"/>
              <a:t>‹N°›</a:t>
            </a:fld>
            <a:endParaRPr lang="fr-FR"/>
          </a:p>
        </p:txBody>
      </p:sp>
    </p:spTree>
    <p:extLst>
      <p:ext uri="{BB962C8B-B14F-4D97-AF65-F5344CB8AC3E}">
        <p14:creationId xmlns:p14="http://schemas.microsoft.com/office/powerpoint/2010/main" val="106787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2" y="0"/>
            <a:ext cx="9697065" cy="6858000"/>
          </a:xfrm>
          <a:prstGeom prst="rect">
            <a:avLst/>
          </a:prstGeom>
        </p:spPr>
      </p:pic>
      <p:sp>
        <p:nvSpPr>
          <p:cNvPr id="2" name="Espace réservé de la date 1"/>
          <p:cNvSpPr>
            <a:spLocks noGrp="1"/>
          </p:cNvSpPr>
          <p:nvPr>
            <p:ph type="dt" sz="half" idx="10"/>
          </p:nvPr>
        </p:nvSpPr>
        <p:spPr/>
        <p:txBody>
          <a:bodyPr/>
          <a:lstStyle/>
          <a:p>
            <a:fld id="{AC0BF943-5BE8-49DF-962C-A96CE00E65DC}" type="datetime5">
              <a:rPr lang="fr-FR" smtClean="0"/>
              <a:t>19-mai-16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996229-327E-4E39-9C75-5E47943037DA}" type="slidenum">
              <a:rPr lang="fr-FR" smtClean="0"/>
              <a:t>‹N°›</a:t>
            </a:fld>
            <a:endParaRPr lang="fr-FR"/>
          </a:p>
        </p:txBody>
      </p:sp>
    </p:spTree>
    <p:extLst>
      <p:ext uri="{BB962C8B-B14F-4D97-AF65-F5344CB8AC3E}">
        <p14:creationId xmlns:p14="http://schemas.microsoft.com/office/powerpoint/2010/main" val="26848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2" y="0"/>
            <a:ext cx="9697065" cy="6858000"/>
          </a:xfrm>
          <a:prstGeom prst="rect">
            <a:avLst/>
          </a:prstGeom>
        </p:spPr>
      </p:pic>
      <p:sp>
        <p:nvSpPr>
          <p:cNvPr id="2" name="Titre 1"/>
          <p:cNvSpPr>
            <a:spLocks noGrp="1"/>
          </p:cNvSpPr>
          <p:nvPr>
            <p:ph type="title"/>
          </p:nvPr>
        </p:nvSpPr>
        <p:spPr>
          <a:xfrm>
            <a:off x="486092" y="273050"/>
            <a:ext cx="3198422" cy="1162050"/>
          </a:xfrm>
        </p:spPr>
        <p:txBody>
          <a:bodyPr anchor="b"/>
          <a:lstStyle>
            <a:lvl1pPr algn="l">
              <a:defRPr sz="2000" b="1">
                <a:latin typeface="Arial" panose="020B0604020202020204" pitchFamily="34" charset="0"/>
                <a:cs typeface="Arial" panose="020B0604020202020204" pitchFamily="34" charset="0"/>
              </a:defRPr>
            </a:lvl1pPr>
          </a:lstStyle>
          <a:p>
            <a:r>
              <a:rPr lang="fr-FR" smtClean="0"/>
              <a:t>Modifiez le style du titre</a:t>
            </a:r>
            <a:endParaRPr lang="fr-FR" dirty="0"/>
          </a:p>
        </p:txBody>
      </p:sp>
      <p:sp>
        <p:nvSpPr>
          <p:cNvPr id="3" name="Espace réservé du contenu 2"/>
          <p:cNvSpPr>
            <a:spLocks noGrp="1"/>
          </p:cNvSpPr>
          <p:nvPr>
            <p:ph idx="1"/>
          </p:nvPr>
        </p:nvSpPr>
        <p:spPr>
          <a:xfrm>
            <a:off x="3800975" y="273054"/>
            <a:ext cx="5434783"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86092" y="1435103"/>
            <a:ext cx="3198422"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370BDD7-255A-4000-91EA-DC1A29E5639F}" type="datetime5">
              <a:rPr lang="fr-FR" smtClean="0"/>
              <a:t>19-mai-16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996229-327E-4E39-9C75-5E47943037DA}" type="slidenum">
              <a:rPr lang="fr-FR" smtClean="0"/>
              <a:t>‹N°›</a:t>
            </a:fld>
            <a:endParaRPr lang="fr-FR"/>
          </a:p>
        </p:txBody>
      </p:sp>
    </p:spTree>
    <p:extLst>
      <p:ext uri="{BB962C8B-B14F-4D97-AF65-F5344CB8AC3E}">
        <p14:creationId xmlns:p14="http://schemas.microsoft.com/office/powerpoint/2010/main" val="370478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2" y="0"/>
            <a:ext cx="9697065" cy="6858000"/>
          </a:xfrm>
          <a:prstGeom prst="rect">
            <a:avLst/>
          </a:prstGeom>
        </p:spPr>
      </p:pic>
      <p:sp>
        <p:nvSpPr>
          <p:cNvPr id="2" name="Titre 1"/>
          <p:cNvSpPr>
            <a:spLocks noGrp="1"/>
          </p:cNvSpPr>
          <p:nvPr>
            <p:ph type="title"/>
          </p:nvPr>
        </p:nvSpPr>
        <p:spPr>
          <a:xfrm>
            <a:off x="1905550" y="4800600"/>
            <a:ext cx="5833110" cy="566738"/>
          </a:xfrm>
        </p:spPr>
        <p:txBody>
          <a:bodyPr anchor="b"/>
          <a:lstStyle>
            <a:lvl1pPr algn="l">
              <a:defRPr sz="2000" b="1">
                <a:latin typeface="Arial" panose="020B0604020202020204" pitchFamily="34" charset="0"/>
                <a:cs typeface="Arial" panose="020B0604020202020204" pitchFamily="34" charset="0"/>
              </a:defRPr>
            </a:lvl1pPr>
          </a:lstStyle>
          <a:p>
            <a:r>
              <a:rPr lang="fr-FR" smtClean="0"/>
              <a:t>Modifiez le style du titre</a:t>
            </a:r>
            <a:endParaRPr lang="fr-FR" dirty="0"/>
          </a:p>
        </p:txBody>
      </p:sp>
      <p:sp>
        <p:nvSpPr>
          <p:cNvPr id="3" name="Espace réservé pour une image  2"/>
          <p:cNvSpPr>
            <a:spLocks noGrp="1"/>
          </p:cNvSpPr>
          <p:nvPr>
            <p:ph type="pic" idx="1"/>
          </p:nvPr>
        </p:nvSpPr>
        <p:spPr>
          <a:xfrm>
            <a:off x="1905550" y="612775"/>
            <a:ext cx="583311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4" name="Espace réservé du texte 3"/>
          <p:cNvSpPr>
            <a:spLocks noGrp="1"/>
          </p:cNvSpPr>
          <p:nvPr>
            <p:ph type="body" sz="half" idx="2"/>
          </p:nvPr>
        </p:nvSpPr>
        <p:spPr>
          <a:xfrm>
            <a:off x="1905550" y="5367338"/>
            <a:ext cx="583311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FE02CE1-B91F-4D36-BA59-D7EB234C199C}" type="datetime5">
              <a:rPr lang="fr-FR" smtClean="0"/>
              <a:t>19-mai-16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996229-327E-4E39-9C75-5E47943037DA}" type="slidenum">
              <a:rPr lang="fr-FR" smtClean="0"/>
              <a:t>‹N°›</a:t>
            </a:fld>
            <a:endParaRPr lang="fr-FR"/>
          </a:p>
        </p:txBody>
      </p:sp>
    </p:spTree>
    <p:extLst>
      <p:ext uri="{BB962C8B-B14F-4D97-AF65-F5344CB8AC3E}">
        <p14:creationId xmlns:p14="http://schemas.microsoft.com/office/powerpoint/2010/main" val="426913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2" y="0"/>
            <a:ext cx="9697065" cy="6858000"/>
          </a:xfrm>
          <a:prstGeom prst="rect">
            <a:avLst/>
          </a:prstGeom>
        </p:spPr>
      </p:pic>
      <p:sp>
        <p:nvSpPr>
          <p:cNvPr id="2" name="Titre 1"/>
          <p:cNvSpPr>
            <a:spLocks noGrp="1"/>
          </p:cNvSpPr>
          <p:nvPr>
            <p:ph type="title" hasCustomPrompt="1"/>
          </p:nvPr>
        </p:nvSpPr>
        <p:spPr/>
        <p:txBody>
          <a:bodyPr>
            <a:normAutofit/>
          </a:bodyPr>
          <a:lstStyle>
            <a:lvl1pPr>
              <a:defRPr sz="3600" b="1">
                <a:latin typeface="Arial" panose="020B0604020202020204" pitchFamily="34" charset="0"/>
                <a:cs typeface="Arial" panose="020B0604020202020204" pitchFamily="34" charset="0"/>
              </a:defRPr>
            </a:lvl1pPr>
          </a:lstStyle>
          <a:p>
            <a:r>
              <a:rPr lang="fr-FR" dirty="0" smtClean="0"/>
              <a:t>Titre - </a:t>
            </a:r>
            <a:r>
              <a:rPr lang="fr-FR" dirty="0" err="1" smtClean="0"/>
              <a:t>arial</a:t>
            </a:r>
            <a:r>
              <a:rPr lang="fr-FR" dirty="0" smtClean="0"/>
              <a:t> 36 - Gras</a:t>
            </a:r>
            <a:endParaRPr lang="fr-FR" dirty="0"/>
          </a:p>
        </p:txBody>
      </p:sp>
      <p:sp>
        <p:nvSpPr>
          <p:cNvPr id="3" name="Espace réservé du texte vertical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p>
            <a:fld id="{CEA82612-7077-483B-84C7-877499FD374E}" type="datetime5">
              <a:rPr lang="fr-FR" smtClean="0"/>
              <a:t>19-mai-16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96229-327E-4E39-9C75-5E47943037DA}" type="slidenum">
              <a:rPr lang="fr-FR" smtClean="0"/>
              <a:t>‹N°›</a:t>
            </a:fld>
            <a:endParaRPr lang="fr-FR"/>
          </a:p>
        </p:txBody>
      </p:sp>
    </p:spTree>
    <p:extLst>
      <p:ext uri="{BB962C8B-B14F-4D97-AF65-F5344CB8AC3E}">
        <p14:creationId xmlns:p14="http://schemas.microsoft.com/office/powerpoint/2010/main" val="274858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86094" y="274638"/>
            <a:ext cx="8749665"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86094" y="1600204"/>
            <a:ext cx="8749665"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86092" y="6356354"/>
            <a:ext cx="22684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93590-8BF0-4052-99B8-AA43E32B37FA}" type="datetime5">
              <a:rPr lang="fr-FR" smtClean="0"/>
              <a:t>19-mai-16</a:t>
            </a:fld>
            <a:endParaRPr lang="fr-FR"/>
          </a:p>
        </p:txBody>
      </p:sp>
      <p:sp>
        <p:nvSpPr>
          <p:cNvPr id="5" name="Espace réservé du pied de page 4"/>
          <p:cNvSpPr>
            <a:spLocks noGrp="1"/>
          </p:cNvSpPr>
          <p:nvPr>
            <p:ph type="ftr" sz="quarter" idx="3"/>
          </p:nvPr>
        </p:nvSpPr>
        <p:spPr>
          <a:xfrm>
            <a:off x="3321633" y="6356354"/>
            <a:ext cx="30785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967326" y="6356354"/>
            <a:ext cx="2268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96229-327E-4E39-9C75-5E47943037DA}" type="slidenum">
              <a:rPr lang="fr-FR" smtClean="0"/>
              <a:t>‹N°›</a:t>
            </a:fld>
            <a:endParaRPr lang="fr-FR"/>
          </a:p>
        </p:txBody>
      </p:sp>
    </p:spTree>
    <p:extLst>
      <p:ext uri="{BB962C8B-B14F-4D97-AF65-F5344CB8AC3E}">
        <p14:creationId xmlns:p14="http://schemas.microsoft.com/office/powerpoint/2010/main" val="35951335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2" r:id="rId5"/>
    <p:sldLayoutId id="2147483655" r:id="rId6"/>
    <p:sldLayoutId id="2147483656" r:id="rId7"/>
    <p:sldLayoutId id="2147483657" r:id="rId8"/>
    <p:sldLayoutId id="2147483658" r:id="rId9"/>
    <p:sldLayoutId id="2147483659"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6429" y="2780928"/>
            <a:ext cx="8784976" cy="2736304"/>
          </a:xfrm>
        </p:spPr>
        <p:txBody>
          <a:bodyPr>
            <a:normAutofit/>
          </a:bodyPr>
          <a:lstStyle/>
          <a:p>
            <a:r>
              <a:rPr lang="fr-FR" dirty="0" smtClean="0"/>
              <a:t> </a:t>
            </a:r>
            <a:r>
              <a:rPr lang="fr-FR" spc="-300" dirty="0" smtClean="0"/>
              <a:t>Améliorer l’accueil et la prise en charge des personnes en situation </a:t>
            </a:r>
            <a:br>
              <a:rPr lang="fr-FR" spc="-300" dirty="0" smtClean="0"/>
            </a:br>
            <a:r>
              <a:rPr lang="fr-FR" spc="-300" dirty="0" smtClean="0"/>
              <a:t>de handicap </a:t>
            </a:r>
            <a:br>
              <a:rPr lang="fr-FR" spc="-300" dirty="0" smtClean="0"/>
            </a:br>
            <a:r>
              <a:rPr lang="fr-FR" spc="-300" dirty="0" smtClean="0"/>
              <a:t>au sein d’un établissement de santé</a:t>
            </a:r>
            <a:r>
              <a:rPr lang="fr-FR" spc="-150" dirty="0" smtClean="0"/>
              <a:t> </a:t>
            </a:r>
            <a:endParaRPr lang="fr-FR" dirty="0"/>
          </a:p>
        </p:txBody>
      </p:sp>
      <p:sp>
        <p:nvSpPr>
          <p:cNvPr id="6" name="Espace réservé du numéro de diapositive 5"/>
          <p:cNvSpPr>
            <a:spLocks noGrp="1"/>
          </p:cNvSpPr>
          <p:nvPr>
            <p:ph type="sldNum" sz="quarter" idx="12"/>
          </p:nvPr>
        </p:nvSpPr>
        <p:spPr/>
        <p:txBody>
          <a:bodyPr/>
          <a:lstStyle/>
          <a:p>
            <a:fld id="{BF996229-327E-4E39-9C75-5E47943037DA}" type="slidenum">
              <a:rPr lang="fr-FR" smtClean="0"/>
              <a:pPr/>
              <a:t>1</a:t>
            </a:fld>
            <a:endParaRPr lang="fr-FR" dirty="0"/>
          </a:p>
        </p:txBody>
      </p:sp>
      <p:sp>
        <p:nvSpPr>
          <p:cNvPr id="4" name="Espace réservé de la date 3"/>
          <p:cNvSpPr>
            <a:spLocks noGrp="1"/>
          </p:cNvSpPr>
          <p:nvPr>
            <p:ph type="dt" sz="half" idx="10"/>
          </p:nvPr>
        </p:nvSpPr>
        <p:spPr>
          <a:xfrm>
            <a:off x="684461" y="6381328"/>
            <a:ext cx="2268432" cy="365125"/>
          </a:xfrm>
        </p:spPr>
        <p:txBody>
          <a:bodyPr/>
          <a:lstStyle/>
          <a:p>
            <a:r>
              <a:rPr lang="fr-FR" dirty="0" smtClean="0"/>
              <a:t>Date: 25/05/2016</a:t>
            </a:r>
            <a:endParaRPr lang="fr-FR" dirty="0"/>
          </a:p>
        </p:txBody>
      </p:sp>
      <p:sp>
        <p:nvSpPr>
          <p:cNvPr id="5" name="Espace réservé du pied de page 4"/>
          <p:cNvSpPr>
            <a:spLocks noGrp="1"/>
          </p:cNvSpPr>
          <p:nvPr>
            <p:ph type="ftr" sz="quarter" idx="11"/>
          </p:nvPr>
        </p:nvSpPr>
        <p:spPr>
          <a:xfrm>
            <a:off x="3321633" y="6356354"/>
            <a:ext cx="4707644" cy="365125"/>
          </a:xfrm>
        </p:spPr>
        <p:txBody>
          <a:bodyPr/>
          <a:lstStyle/>
          <a:p>
            <a:r>
              <a:rPr lang="fr-FR" smtClean="0"/>
              <a:t>Paris </a:t>
            </a:r>
            <a:r>
              <a:rPr lang="fr-FR" dirty="0" err="1"/>
              <a:t>Healtchcare</a:t>
            </a:r>
            <a:r>
              <a:rPr lang="fr-FR" dirty="0"/>
              <a:t> </a:t>
            </a:r>
            <a:r>
              <a:rPr lang="fr-FR" dirty="0" err="1" smtClean="0"/>
              <a:t>Week</a:t>
            </a:r>
            <a:r>
              <a:rPr lang="fr-FR" dirty="0" smtClean="0"/>
              <a:t> 2016</a:t>
            </a:r>
            <a:endParaRPr lang="fr-FR" dirty="0"/>
          </a:p>
        </p:txBody>
      </p:sp>
    </p:spTree>
    <p:extLst>
      <p:ext uri="{BB962C8B-B14F-4D97-AF65-F5344CB8AC3E}">
        <p14:creationId xmlns:p14="http://schemas.microsoft.com/office/powerpoint/2010/main" val="347543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437" y="0"/>
            <a:ext cx="8750300" cy="1143000"/>
          </a:xfrm>
        </p:spPr>
        <p:txBody>
          <a:bodyPr/>
          <a:lstStyle/>
          <a:p>
            <a:pPr marL="857250" indent="-857250">
              <a:buFont typeface="+mj-lt"/>
              <a:buAutoNum type="romanUcPeriod" startAt="3"/>
            </a:pPr>
            <a:r>
              <a:rPr lang="fr-FR" dirty="0" smtClean="0"/>
              <a:t>Travail de réseau </a:t>
            </a:r>
            <a:endParaRPr lang="fr-FR" dirty="0"/>
          </a:p>
        </p:txBody>
      </p:sp>
      <p:sp>
        <p:nvSpPr>
          <p:cNvPr id="3" name="Espace réservé du contenu 2"/>
          <p:cNvSpPr>
            <a:spLocks noGrp="1"/>
          </p:cNvSpPr>
          <p:nvPr>
            <p:ph idx="1"/>
          </p:nvPr>
        </p:nvSpPr>
        <p:spPr>
          <a:xfrm>
            <a:off x="324421" y="1268760"/>
            <a:ext cx="5544616" cy="5256584"/>
          </a:xfrm>
        </p:spPr>
        <p:txBody>
          <a:bodyPr>
            <a:normAutofit/>
          </a:bodyPr>
          <a:lstStyle/>
          <a:p>
            <a:pPr>
              <a:spcAft>
                <a:spcPts val="600"/>
              </a:spcAft>
            </a:pPr>
            <a:r>
              <a:rPr lang="fr-FR" sz="2400" dirty="0" smtClean="0"/>
              <a:t>30 rencontres avec </a:t>
            </a:r>
            <a:r>
              <a:rPr lang="fr-FR" sz="2400" dirty="0"/>
              <a:t>les acteurs du handicap sarthois </a:t>
            </a:r>
            <a:endParaRPr lang="fr-FR" sz="2400" dirty="0" smtClean="0"/>
          </a:p>
          <a:p>
            <a:pPr>
              <a:spcAft>
                <a:spcPts val="600"/>
              </a:spcAft>
            </a:pPr>
            <a:r>
              <a:rPr lang="fr-FR" sz="2400" dirty="0" smtClean="0"/>
              <a:t>Evaluation régulière de la convention conclue avec le FAM le Verger</a:t>
            </a:r>
          </a:p>
          <a:p>
            <a:pPr>
              <a:spcAft>
                <a:spcPts val="600"/>
              </a:spcAft>
            </a:pPr>
            <a:r>
              <a:rPr lang="fr-FR" sz="2400" dirty="0" smtClean="0"/>
              <a:t>Participation des représentants des usagers en situation de handicap et des établissements médico-sociaux aux groupes de travail</a:t>
            </a:r>
          </a:p>
          <a:p>
            <a:pPr>
              <a:spcAft>
                <a:spcPts val="600"/>
              </a:spcAft>
            </a:pPr>
            <a:r>
              <a:rPr lang="fr-FR" sz="2400" dirty="0" smtClean="0"/>
              <a:t>50 actions de communication</a:t>
            </a:r>
          </a:p>
          <a:p>
            <a:pPr>
              <a:spcAft>
                <a:spcPts val="600"/>
              </a:spcAft>
            </a:pPr>
            <a:r>
              <a:rPr lang="fr-FR" sz="2400" dirty="0" smtClean="0"/>
              <a:t>Participation aux travaux de l’ARS sur le diagnostic territorial en psychiatrie</a:t>
            </a:r>
            <a:endParaRPr lang="fr-FR" sz="2400" dirty="0"/>
          </a:p>
        </p:txBody>
      </p:sp>
      <p:sp>
        <p:nvSpPr>
          <p:cNvPr id="6" name="Espace réservé du numéro de diapositive 5"/>
          <p:cNvSpPr>
            <a:spLocks noGrp="1"/>
          </p:cNvSpPr>
          <p:nvPr>
            <p:ph type="sldNum" sz="quarter" idx="12"/>
          </p:nvPr>
        </p:nvSpPr>
        <p:spPr/>
        <p:txBody>
          <a:bodyPr/>
          <a:lstStyle/>
          <a:p>
            <a:pPr>
              <a:defRPr/>
            </a:pPr>
            <a:fld id="{8AC97483-D055-4937-851B-E7EE5D7FD128}" type="slidenum">
              <a:rPr lang="fr-FR" smtClean="0"/>
              <a:pPr>
                <a:defRPr/>
              </a:pPr>
              <a:t>10</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502" y="1972005"/>
            <a:ext cx="3456384" cy="2944296"/>
          </a:xfrm>
          <a:prstGeom prst="rect">
            <a:avLst/>
          </a:prstGeom>
          <a:effectLst>
            <a:softEdge rad="63500"/>
          </a:effectLst>
        </p:spPr>
      </p:pic>
    </p:spTree>
    <p:extLst>
      <p:ext uri="{BB962C8B-B14F-4D97-AF65-F5344CB8AC3E}">
        <p14:creationId xmlns:p14="http://schemas.microsoft.com/office/powerpoint/2010/main" val="57326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428" y="0"/>
            <a:ext cx="9433049" cy="1143000"/>
          </a:xfrm>
        </p:spPr>
        <p:txBody>
          <a:bodyPr>
            <a:normAutofit fontScale="90000"/>
          </a:bodyPr>
          <a:lstStyle/>
          <a:p>
            <a:pPr marL="857250" indent="-857250">
              <a:buFont typeface="+mj-lt"/>
              <a:buAutoNum type="romanUcPeriod" startAt="4"/>
            </a:pPr>
            <a:r>
              <a:rPr lang="fr-FR" spc="-150" dirty="0" smtClean="0"/>
              <a:t>Création d’outils au service de l’accessibilité aux soins et du parcours coordonné</a:t>
            </a:r>
            <a:endParaRPr lang="fr-FR" spc="-150" dirty="0"/>
          </a:p>
        </p:txBody>
      </p:sp>
      <p:sp>
        <p:nvSpPr>
          <p:cNvPr id="3" name="Espace réservé du contenu 2"/>
          <p:cNvSpPr>
            <a:spLocks noGrp="1"/>
          </p:cNvSpPr>
          <p:nvPr>
            <p:ph idx="1"/>
          </p:nvPr>
        </p:nvSpPr>
        <p:spPr>
          <a:xfrm>
            <a:off x="468435" y="1196752"/>
            <a:ext cx="5040561" cy="5159602"/>
          </a:xfrm>
        </p:spPr>
        <p:txBody>
          <a:bodyPr>
            <a:normAutofit fontScale="77500" lnSpcReduction="20000"/>
          </a:bodyPr>
          <a:lstStyle/>
          <a:p>
            <a:pPr>
              <a:spcBef>
                <a:spcPts val="600"/>
              </a:spcBef>
              <a:spcAft>
                <a:spcPts val="600"/>
              </a:spcAft>
              <a:buFont typeface="Wingdings" panose="05000000000000000000" pitchFamily="2" charset="2"/>
              <a:buChar char="q"/>
            </a:pPr>
            <a:r>
              <a:rPr lang="fr-FR" sz="2800" dirty="0"/>
              <a:t>Pour une continuité de la prise en charge à l’hôpital </a:t>
            </a:r>
            <a:r>
              <a:rPr lang="fr-FR" sz="2800" dirty="0" smtClean="0"/>
              <a:t> :</a:t>
            </a:r>
            <a:endParaRPr lang="fr-FR" sz="2800" dirty="0"/>
          </a:p>
          <a:p>
            <a:pPr lvl="1">
              <a:spcBef>
                <a:spcPts val="600"/>
              </a:spcBef>
              <a:spcAft>
                <a:spcPts val="600"/>
              </a:spcAft>
            </a:pPr>
            <a:r>
              <a:rPr lang="fr-FR" sz="2400" dirty="0"/>
              <a:t>Passeport de liaison domicile-CHM </a:t>
            </a:r>
          </a:p>
          <a:p>
            <a:pPr lvl="1">
              <a:spcBef>
                <a:spcPts val="600"/>
              </a:spcBef>
              <a:spcAft>
                <a:spcPts val="1800"/>
              </a:spcAft>
            </a:pPr>
            <a:r>
              <a:rPr lang="fr-FR" sz="2400" dirty="0"/>
              <a:t>Fiche d’accueil au SAU adultes</a:t>
            </a:r>
          </a:p>
          <a:p>
            <a:pPr>
              <a:spcBef>
                <a:spcPts val="600"/>
              </a:spcBef>
              <a:spcAft>
                <a:spcPts val="600"/>
              </a:spcAft>
              <a:buFont typeface="Wingdings" panose="05000000000000000000" pitchFamily="2" charset="2"/>
              <a:buChar char="q"/>
            </a:pPr>
            <a:r>
              <a:rPr lang="fr-FR" sz="2800" dirty="0" smtClean="0"/>
              <a:t>Pour sensibiliser et apporter des recommandations aux professionnels du CHM :</a:t>
            </a:r>
          </a:p>
          <a:p>
            <a:pPr lvl="1">
              <a:spcBef>
                <a:spcPts val="600"/>
              </a:spcBef>
              <a:spcAft>
                <a:spcPts val="600"/>
              </a:spcAft>
            </a:pPr>
            <a:r>
              <a:rPr lang="fr-FR" sz="2400" dirty="0" smtClean="0"/>
              <a:t>3 fiches de conseils de prise en soin : </a:t>
            </a:r>
          </a:p>
          <a:p>
            <a:pPr lvl="2">
              <a:spcBef>
                <a:spcPts val="600"/>
              </a:spcBef>
              <a:spcAft>
                <a:spcPts val="600"/>
              </a:spcAft>
            </a:pPr>
            <a:r>
              <a:rPr lang="fr-FR" sz="1900" dirty="0" smtClean="0"/>
              <a:t>Handicap moteur</a:t>
            </a:r>
          </a:p>
          <a:p>
            <a:pPr lvl="2">
              <a:spcBef>
                <a:spcPts val="600"/>
              </a:spcBef>
              <a:spcAft>
                <a:spcPts val="600"/>
              </a:spcAft>
            </a:pPr>
            <a:r>
              <a:rPr lang="fr-FR" sz="1900" dirty="0" smtClean="0"/>
              <a:t>Handicap auditif </a:t>
            </a:r>
          </a:p>
          <a:p>
            <a:pPr lvl="2">
              <a:spcBef>
                <a:spcPts val="600"/>
              </a:spcBef>
              <a:spcAft>
                <a:spcPts val="1200"/>
              </a:spcAft>
            </a:pPr>
            <a:r>
              <a:rPr lang="fr-FR" sz="1900" dirty="0" smtClean="0"/>
              <a:t>Handicap visuel  </a:t>
            </a:r>
            <a:endParaRPr lang="fr-FR" sz="1900" dirty="0"/>
          </a:p>
          <a:p>
            <a:pPr>
              <a:spcBef>
                <a:spcPts val="600"/>
              </a:spcBef>
              <a:spcAft>
                <a:spcPts val="600"/>
              </a:spcAft>
              <a:buFont typeface="Wingdings" panose="05000000000000000000" pitchFamily="2" charset="2"/>
              <a:buChar char="q"/>
            </a:pPr>
            <a:r>
              <a:rPr lang="fr-FR" sz="2800" dirty="0"/>
              <a:t>Pour répondre aux spécificités du handicap </a:t>
            </a:r>
            <a:r>
              <a:rPr lang="fr-FR" dirty="0" smtClean="0"/>
              <a:t>:</a:t>
            </a:r>
          </a:p>
          <a:p>
            <a:pPr lvl="1">
              <a:spcBef>
                <a:spcPts val="600"/>
              </a:spcBef>
              <a:spcAft>
                <a:spcPts val="600"/>
              </a:spcAft>
            </a:pPr>
            <a:r>
              <a:rPr lang="fr-FR" sz="2200" dirty="0" smtClean="0"/>
              <a:t>Répertoire du matériel existant</a:t>
            </a:r>
          </a:p>
        </p:txBody>
      </p:sp>
      <p:sp>
        <p:nvSpPr>
          <p:cNvPr id="6" name="Espace réservé du numéro de diapositive 5"/>
          <p:cNvSpPr>
            <a:spLocks noGrp="1"/>
          </p:cNvSpPr>
          <p:nvPr>
            <p:ph type="sldNum" sz="quarter" idx="12"/>
          </p:nvPr>
        </p:nvSpPr>
        <p:spPr/>
        <p:txBody>
          <a:bodyPr/>
          <a:lstStyle/>
          <a:p>
            <a:pPr>
              <a:defRPr/>
            </a:pPr>
            <a:fld id="{8AC97483-D055-4937-851B-E7EE5D7FD128}" type="slidenum">
              <a:rPr lang="fr-FR" smtClean="0"/>
              <a:pPr>
                <a:defRPr/>
              </a:pPr>
              <a:t>11</a:t>
            </a:fld>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053" y="1079501"/>
            <a:ext cx="3203699" cy="501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24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429" y="0"/>
            <a:ext cx="8750300" cy="1143000"/>
          </a:xfrm>
        </p:spPr>
        <p:txBody>
          <a:bodyPr>
            <a:normAutofit fontScale="90000"/>
          </a:bodyPr>
          <a:lstStyle/>
          <a:p>
            <a:pPr marL="857250" indent="-857250">
              <a:buFont typeface="+mj-lt"/>
              <a:buAutoNum type="romanUcPeriod" startAt="5"/>
            </a:pPr>
            <a:r>
              <a:rPr lang="fr-FR" dirty="0" smtClean="0"/>
              <a:t>Mise en place du référent Handi-Patient</a:t>
            </a:r>
            <a:endParaRPr lang="fr-FR" dirty="0"/>
          </a:p>
        </p:txBody>
      </p:sp>
      <p:sp>
        <p:nvSpPr>
          <p:cNvPr id="3" name="Espace réservé du contenu 2"/>
          <p:cNvSpPr>
            <a:spLocks noGrp="1"/>
          </p:cNvSpPr>
          <p:nvPr>
            <p:ph idx="1"/>
          </p:nvPr>
        </p:nvSpPr>
        <p:spPr>
          <a:xfrm>
            <a:off x="468437" y="1052736"/>
            <a:ext cx="5472608" cy="5256584"/>
          </a:xfrm>
        </p:spPr>
        <p:txBody>
          <a:bodyPr>
            <a:normAutofit fontScale="92500" lnSpcReduction="10000"/>
          </a:bodyPr>
          <a:lstStyle/>
          <a:p>
            <a:pPr>
              <a:spcAft>
                <a:spcPts val="600"/>
              </a:spcAft>
            </a:pPr>
            <a:r>
              <a:rPr lang="fr-FR" sz="2400" dirty="0" smtClean="0"/>
              <a:t>Des </a:t>
            </a:r>
            <a:r>
              <a:rPr lang="fr-FR" sz="2400" b="1" dirty="0"/>
              <a:t>conseils</a:t>
            </a:r>
            <a:r>
              <a:rPr lang="fr-FR" sz="2400" dirty="0"/>
              <a:t> </a:t>
            </a:r>
          </a:p>
          <a:p>
            <a:pPr>
              <a:spcAft>
                <a:spcPts val="600"/>
              </a:spcAft>
            </a:pPr>
            <a:r>
              <a:rPr lang="fr-FR" sz="2400" dirty="0"/>
              <a:t>Une </a:t>
            </a:r>
            <a:r>
              <a:rPr lang="fr-FR" sz="2400" b="1" dirty="0"/>
              <a:t>coordination d’un parcours </a:t>
            </a:r>
            <a:r>
              <a:rPr lang="fr-FR" sz="2400" dirty="0"/>
              <a:t>de soins pour  faire le lien et orienter vers :  </a:t>
            </a:r>
          </a:p>
          <a:p>
            <a:pPr marL="715963" indent="-176213" algn="just">
              <a:buFontTx/>
              <a:buChar char="-"/>
            </a:pPr>
            <a:r>
              <a:rPr lang="fr-FR" sz="2400" dirty="0"/>
              <a:t>une consultation, un examen </a:t>
            </a:r>
            <a:r>
              <a:rPr lang="fr-FR" sz="2400" dirty="0" err="1"/>
              <a:t>médico-technique</a:t>
            </a:r>
            <a:endParaRPr lang="fr-FR" sz="2400" dirty="0"/>
          </a:p>
          <a:p>
            <a:pPr marL="715963" indent="-176213" algn="just">
              <a:buFontTx/>
              <a:buChar char="-"/>
            </a:pPr>
            <a:r>
              <a:rPr lang="fr-FR" sz="2400" dirty="0"/>
              <a:t>une </a:t>
            </a:r>
            <a:r>
              <a:rPr lang="fr-FR" sz="2400" dirty="0" err="1"/>
              <a:t>multiconsultation</a:t>
            </a:r>
            <a:endParaRPr lang="fr-FR" sz="2400" dirty="0"/>
          </a:p>
          <a:p>
            <a:pPr marL="715963" indent="-176213" algn="just">
              <a:spcAft>
                <a:spcPts val="600"/>
              </a:spcAft>
              <a:buFontTx/>
              <a:buChar char="-"/>
            </a:pPr>
            <a:r>
              <a:rPr lang="fr-FR" sz="2400" dirty="0"/>
              <a:t>une hospitalisation de jour, de semaine ou conventionnelle</a:t>
            </a:r>
          </a:p>
          <a:p>
            <a:pPr marL="355600" indent="-355600" algn="just">
              <a:spcAft>
                <a:spcPts val="600"/>
              </a:spcAft>
              <a:buFont typeface="Arial" panose="020B0604020202020204" pitchFamily="34" charset="0"/>
              <a:buChar char="•"/>
            </a:pPr>
            <a:r>
              <a:rPr lang="fr-FR" sz="2400" spc="-150" dirty="0"/>
              <a:t>La </a:t>
            </a:r>
            <a:r>
              <a:rPr lang="fr-FR" sz="2400" b="1" spc="-150" dirty="0"/>
              <a:t>gestion d’une demande spécifique </a:t>
            </a:r>
            <a:r>
              <a:rPr lang="fr-FR" sz="2400" spc="-150" dirty="0"/>
              <a:t>(matériel adapté, compétence spécifique</a:t>
            </a:r>
            <a:r>
              <a:rPr lang="fr-FR" sz="2400" spc="-150" dirty="0" smtClean="0"/>
              <a:t>)</a:t>
            </a:r>
          </a:p>
          <a:p>
            <a:pPr marL="355600" indent="-355600" algn="just">
              <a:buFont typeface="Arial" panose="020B0604020202020204" pitchFamily="34" charset="0"/>
              <a:buChar char="•"/>
            </a:pPr>
            <a:endParaRPr lang="fr-FR" sz="2400" dirty="0"/>
          </a:p>
          <a:p>
            <a:pPr marL="0" indent="0" algn="ctr">
              <a:buNone/>
            </a:pPr>
            <a:r>
              <a:rPr lang="fr-FR" sz="2400" dirty="0" smtClean="0"/>
              <a:t>Expérimentation soutenue par </a:t>
            </a:r>
          </a:p>
          <a:p>
            <a:pPr marL="0" indent="0" algn="ctr">
              <a:buNone/>
            </a:pPr>
            <a:r>
              <a:rPr lang="fr-FR" sz="2400" dirty="0" smtClean="0"/>
              <a:t>l’ARS des Pays de la Loire pour 2 ans</a:t>
            </a:r>
            <a:endParaRPr lang="fr-FR" sz="2400" dirty="0"/>
          </a:p>
        </p:txBody>
      </p:sp>
      <p:sp>
        <p:nvSpPr>
          <p:cNvPr id="6" name="Espace réservé du numéro de diapositive 5"/>
          <p:cNvSpPr>
            <a:spLocks noGrp="1"/>
          </p:cNvSpPr>
          <p:nvPr>
            <p:ph type="sldNum" sz="quarter" idx="12"/>
          </p:nvPr>
        </p:nvSpPr>
        <p:spPr/>
        <p:txBody>
          <a:bodyPr/>
          <a:lstStyle/>
          <a:p>
            <a:pPr>
              <a:defRPr/>
            </a:pPr>
            <a:fld id="{8AC97483-D055-4937-851B-E7EE5D7FD128}" type="slidenum">
              <a:rPr lang="fr-FR" smtClean="0">
                <a:solidFill>
                  <a:prstClr val="black">
                    <a:tint val="75000"/>
                  </a:prstClr>
                </a:solidFill>
              </a:rPr>
              <a:pPr>
                <a:defRPr/>
              </a:pPr>
              <a:t>12</a:t>
            </a:fld>
            <a:endParaRPr lang="fr-FR" dirty="0">
              <a:solidFill>
                <a:prstClr val="black">
                  <a:tint val="75000"/>
                </a:prst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6" b="10638"/>
          <a:stretch/>
        </p:blipFill>
        <p:spPr bwMode="auto">
          <a:xfrm>
            <a:off x="6531429" y="881540"/>
            <a:ext cx="2989974" cy="57338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8324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429" y="0"/>
            <a:ext cx="8750300" cy="908720"/>
          </a:xfrm>
        </p:spPr>
        <p:txBody>
          <a:bodyPr>
            <a:normAutofit fontScale="90000"/>
          </a:bodyPr>
          <a:lstStyle/>
          <a:p>
            <a:r>
              <a:rPr lang="fr-FR" dirty="0" smtClean="0"/>
              <a:t>Les utilisateurs du référent Handi-Patient</a:t>
            </a:r>
            <a:endParaRPr lang="fr-FR" dirty="0"/>
          </a:p>
        </p:txBody>
      </p:sp>
      <p:sp>
        <p:nvSpPr>
          <p:cNvPr id="3" name="Espace réservé du contenu 2"/>
          <p:cNvSpPr>
            <a:spLocks noGrp="1"/>
          </p:cNvSpPr>
          <p:nvPr>
            <p:ph idx="1"/>
          </p:nvPr>
        </p:nvSpPr>
        <p:spPr>
          <a:xfrm>
            <a:off x="180405" y="1007163"/>
            <a:ext cx="4896544" cy="5446173"/>
          </a:xfrm>
        </p:spPr>
        <p:txBody>
          <a:bodyPr>
            <a:normAutofit fontScale="47500" lnSpcReduction="20000"/>
          </a:bodyPr>
          <a:lstStyle/>
          <a:p>
            <a:pPr marL="363538" indent="-363538" algn="just">
              <a:spcBef>
                <a:spcPts val="800"/>
              </a:spcBef>
              <a:spcAft>
                <a:spcPts val="800"/>
              </a:spcAft>
              <a:buFont typeface="+mj-lt"/>
              <a:buAutoNum type="arabicPeriod"/>
            </a:pPr>
            <a:r>
              <a:rPr lang="fr-FR" sz="4500" b="1" dirty="0" smtClean="0"/>
              <a:t>Patient </a:t>
            </a:r>
            <a:r>
              <a:rPr lang="fr-FR" sz="4500" b="1" dirty="0"/>
              <a:t>en situation de handicap dit « complexe </a:t>
            </a:r>
            <a:r>
              <a:rPr lang="fr-FR" sz="4500" b="1" dirty="0" smtClean="0"/>
              <a:t>» </a:t>
            </a:r>
            <a:r>
              <a:rPr lang="fr-FR" sz="4500" dirty="0" smtClean="0"/>
              <a:t>qui</a:t>
            </a:r>
            <a:r>
              <a:rPr lang="fr-FR" sz="4500" dirty="0"/>
              <a:t>, du fait de son handicap, a un accès difficile aux soins :</a:t>
            </a:r>
          </a:p>
          <a:p>
            <a:pPr lvl="1" algn="just">
              <a:spcBef>
                <a:spcPts val="800"/>
              </a:spcBef>
              <a:spcAft>
                <a:spcPts val="800"/>
              </a:spcAft>
              <a:buFont typeface="Wingdings" panose="05000000000000000000" pitchFamily="2" charset="2"/>
              <a:buChar char="v"/>
            </a:pPr>
            <a:r>
              <a:rPr lang="fr-FR" sz="4000" b="1" dirty="0"/>
              <a:t>difficultés à s’intégrer dans une filière de soins </a:t>
            </a:r>
            <a:r>
              <a:rPr lang="fr-FR" sz="4000" b="1" dirty="0" smtClean="0"/>
              <a:t>classique</a:t>
            </a:r>
            <a:endParaRPr lang="fr-FR" sz="4000" dirty="0"/>
          </a:p>
          <a:p>
            <a:pPr lvl="1" algn="just">
              <a:spcBef>
                <a:spcPts val="800"/>
              </a:spcBef>
              <a:spcAft>
                <a:spcPts val="800"/>
              </a:spcAft>
              <a:buFont typeface="Wingdings" panose="05000000000000000000" pitchFamily="2" charset="2"/>
              <a:buChar char="v"/>
            </a:pPr>
            <a:r>
              <a:rPr lang="fr-FR" sz="4000" dirty="0"/>
              <a:t>troubles du comportement, difficultés d’expression, de compréhension,	</a:t>
            </a:r>
          </a:p>
          <a:p>
            <a:pPr lvl="1" algn="just">
              <a:spcBef>
                <a:spcPts val="800"/>
              </a:spcBef>
              <a:spcAft>
                <a:spcPts val="800"/>
              </a:spcAft>
              <a:buFont typeface="Wingdings" panose="05000000000000000000" pitchFamily="2" charset="2"/>
              <a:buChar char="v"/>
            </a:pPr>
            <a:r>
              <a:rPr lang="fr-FR" sz="4000" dirty="0"/>
              <a:t>personne en situation d’</a:t>
            </a:r>
            <a:r>
              <a:rPr lang="fr-FR" sz="4000" b="1" dirty="0"/>
              <a:t>échec de soins </a:t>
            </a:r>
            <a:r>
              <a:rPr lang="fr-FR" sz="4000" dirty="0"/>
              <a:t>ou en</a:t>
            </a:r>
            <a:r>
              <a:rPr lang="fr-FR" sz="4000" b="1" dirty="0"/>
              <a:t> refus de soins</a:t>
            </a:r>
            <a:r>
              <a:rPr lang="fr-FR" sz="4000" dirty="0" smtClean="0"/>
              <a:t>.</a:t>
            </a:r>
          </a:p>
          <a:p>
            <a:pPr marL="457200" lvl="1" indent="0" algn="just">
              <a:spcBef>
                <a:spcPts val="800"/>
              </a:spcBef>
              <a:spcAft>
                <a:spcPts val="800"/>
              </a:spcAft>
              <a:buNone/>
            </a:pPr>
            <a:endParaRPr lang="fr-FR" sz="4000" dirty="0"/>
          </a:p>
          <a:p>
            <a:pPr marL="446088" indent="-446088" algn="just">
              <a:spcBef>
                <a:spcPts val="800"/>
              </a:spcBef>
              <a:spcAft>
                <a:spcPts val="800"/>
              </a:spcAft>
              <a:buFont typeface="+mj-lt"/>
              <a:buAutoNum type="arabicPeriod"/>
            </a:pPr>
            <a:r>
              <a:rPr lang="fr-FR" sz="4400" b="1" dirty="0"/>
              <a:t>Professionnels de santé </a:t>
            </a:r>
            <a:r>
              <a:rPr lang="fr-FR" sz="2900" dirty="0" smtClean="0"/>
              <a:t>:</a:t>
            </a:r>
          </a:p>
          <a:p>
            <a:pPr marL="714375" lvl="1" indent="-174625" algn="just">
              <a:spcBef>
                <a:spcPts val="800"/>
              </a:spcBef>
              <a:spcAft>
                <a:spcPts val="800"/>
              </a:spcAft>
              <a:buFont typeface="Wingdings" panose="05000000000000000000" pitchFamily="2" charset="2"/>
              <a:buChar char="v"/>
            </a:pPr>
            <a:r>
              <a:rPr lang="fr-FR" sz="4000" b="1" dirty="0"/>
              <a:t> </a:t>
            </a:r>
            <a:r>
              <a:rPr lang="fr-FR" sz="4000" dirty="0" smtClean="0"/>
              <a:t>CH du Mans</a:t>
            </a:r>
          </a:p>
          <a:p>
            <a:pPr marL="809625" lvl="1" indent="-269875" algn="just">
              <a:spcBef>
                <a:spcPts val="800"/>
              </a:spcBef>
              <a:spcAft>
                <a:spcPts val="800"/>
              </a:spcAft>
              <a:buFont typeface="Wingdings" panose="05000000000000000000" pitchFamily="2" charset="2"/>
              <a:buChar char="v"/>
              <a:tabLst>
                <a:tab pos="809625" algn="l"/>
              </a:tabLst>
            </a:pPr>
            <a:r>
              <a:rPr lang="fr-FR" sz="4000" dirty="0" smtClean="0"/>
              <a:t>Etablissements et services médico-sociaux</a:t>
            </a:r>
          </a:p>
          <a:p>
            <a:pPr marL="539750" lvl="1" indent="0" algn="just">
              <a:spcBef>
                <a:spcPts val="800"/>
              </a:spcBef>
              <a:spcAft>
                <a:spcPts val="800"/>
              </a:spcAft>
              <a:buNone/>
            </a:pPr>
            <a:endParaRPr lang="fr-FR" sz="4000" dirty="0"/>
          </a:p>
          <a:p>
            <a:pPr marL="446088" indent="-446088" algn="just">
              <a:spcBef>
                <a:spcPts val="800"/>
              </a:spcBef>
              <a:spcAft>
                <a:spcPts val="800"/>
              </a:spcAft>
              <a:buFont typeface="+mj-lt"/>
              <a:buAutoNum type="arabicPeriod"/>
            </a:pPr>
            <a:endParaRPr lang="fr-FR" sz="2900" dirty="0"/>
          </a:p>
        </p:txBody>
      </p:sp>
      <p:sp>
        <p:nvSpPr>
          <p:cNvPr id="6" name="Espace réservé du numéro de diapositive 5"/>
          <p:cNvSpPr>
            <a:spLocks noGrp="1"/>
          </p:cNvSpPr>
          <p:nvPr>
            <p:ph type="sldNum" sz="quarter" idx="12"/>
          </p:nvPr>
        </p:nvSpPr>
        <p:spPr/>
        <p:txBody>
          <a:bodyPr/>
          <a:lstStyle/>
          <a:p>
            <a:pPr>
              <a:defRPr/>
            </a:pPr>
            <a:fld id="{8AC97483-D055-4937-851B-E7EE5D7FD128}" type="slidenum">
              <a:rPr lang="fr-FR" smtClean="0"/>
              <a:pPr>
                <a:defRPr/>
              </a:pPr>
              <a:t>13</a:t>
            </a:fld>
            <a:endParaRPr lang="fr-FR" dirty="0"/>
          </a:p>
        </p:txBody>
      </p:sp>
      <p:sp>
        <p:nvSpPr>
          <p:cNvPr id="8" name="ZoneTexte 7"/>
          <p:cNvSpPr txBox="1"/>
          <p:nvPr/>
        </p:nvSpPr>
        <p:spPr>
          <a:xfrm>
            <a:off x="5725021" y="1264985"/>
            <a:ext cx="3850147" cy="338554"/>
          </a:xfrm>
          <a:prstGeom prst="rect">
            <a:avLst/>
          </a:prstGeom>
          <a:noFill/>
        </p:spPr>
        <p:txBody>
          <a:bodyPr wrap="square" rtlCol="0">
            <a:spAutoFit/>
          </a:bodyPr>
          <a:lstStyle/>
          <a:p>
            <a:r>
              <a:rPr lang="fr-FR" sz="1600" b="1" dirty="0" smtClean="0">
                <a:solidFill>
                  <a:srgbClr val="003751"/>
                </a:solidFill>
                <a:latin typeface="Arial" panose="020B0604020202020204" pitchFamily="34" charset="0"/>
                <a:cs typeface="Arial" panose="020B0604020202020204" pitchFamily="34" charset="0"/>
              </a:rPr>
              <a:t>Les 7 familles identifiées </a:t>
            </a:r>
            <a:r>
              <a:rPr lang="fr-FR" sz="1600" dirty="0" smtClean="0">
                <a:solidFill>
                  <a:srgbClr val="003751"/>
                </a:solidFill>
                <a:latin typeface="Arial" panose="020B0604020202020204" pitchFamily="34" charset="0"/>
                <a:cs typeface="Arial" panose="020B0604020202020204" pitchFamily="34" charset="0"/>
              </a:rPr>
              <a:t>:</a:t>
            </a:r>
            <a:endParaRPr lang="fr-FR" sz="1600" dirty="0">
              <a:solidFill>
                <a:srgbClr val="003751"/>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64" t="16057" r="8113" b="4015"/>
          <a:stretch/>
        </p:blipFill>
        <p:spPr bwMode="auto">
          <a:xfrm>
            <a:off x="5220965" y="1844823"/>
            <a:ext cx="4354203" cy="307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207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989" y="1412776"/>
            <a:ext cx="4104456" cy="3384376"/>
          </a:xfrm>
          <a:prstGeom prst="rect">
            <a:avLst/>
          </a:prstGeom>
        </p:spPr>
      </p:pic>
      <p:sp>
        <p:nvSpPr>
          <p:cNvPr id="2" name="Titre 1"/>
          <p:cNvSpPr>
            <a:spLocks noGrp="1"/>
          </p:cNvSpPr>
          <p:nvPr>
            <p:ph type="title"/>
          </p:nvPr>
        </p:nvSpPr>
        <p:spPr>
          <a:xfrm>
            <a:off x="396429" y="0"/>
            <a:ext cx="8750300" cy="1143000"/>
          </a:xfrm>
        </p:spPr>
        <p:txBody>
          <a:bodyPr>
            <a:normAutofit/>
          </a:bodyPr>
          <a:lstStyle/>
          <a:p>
            <a:r>
              <a:rPr lang="fr-FR" dirty="0" smtClean="0"/>
              <a:t>La plus-value du référent Handi-Patient</a:t>
            </a:r>
            <a:endParaRPr lang="fr-FR" dirty="0"/>
          </a:p>
        </p:txBody>
      </p:sp>
      <p:sp>
        <p:nvSpPr>
          <p:cNvPr id="3" name="Espace réservé du contenu 2"/>
          <p:cNvSpPr>
            <a:spLocks noGrp="1"/>
          </p:cNvSpPr>
          <p:nvPr>
            <p:ph idx="1"/>
          </p:nvPr>
        </p:nvSpPr>
        <p:spPr>
          <a:xfrm>
            <a:off x="180405" y="1007163"/>
            <a:ext cx="5328592" cy="4886003"/>
          </a:xfrm>
        </p:spPr>
        <p:txBody>
          <a:bodyPr>
            <a:normAutofit lnSpcReduction="10000"/>
          </a:bodyPr>
          <a:lstStyle/>
          <a:p>
            <a:r>
              <a:rPr lang="fr-FR" sz="2400" dirty="0" smtClean="0"/>
              <a:t>Favoriser, voire redonner </a:t>
            </a:r>
            <a:r>
              <a:rPr lang="fr-FR" sz="2400" b="1" dirty="0" smtClean="0"/>
              <a:t>l’accès aux soins</a:t>
            </a:r>
            <a:r>
              <a:rPr lang="fr-FR" sz="2400" dirty="0" smtClean="0"/>
              <a:t>, </a:t>
            </a:r>
            <a:r>
              <a:rPr lang="fr-FR" sz="2400" b="1" dirty="0"/>
              <a:t>dans une filière de soins </a:t>
            </a:r>
            <a:r>
              <a:rPr lang="fr-FR" sz="2400" b="1" dirty="0" smtClean="0"/>
              <a:t>classiques</a:t>
            </a:r>
            <a:endParaRPr lang="fr-FR" sz="2400" dirty="0"/>
          </a:p>
          <a:p>
            <a:r>
              <a:rPr lang="fr-FR" sz="2400" dirty="0" smtClean="0"/>
              <a:t>Anticiper et organiser des </a:t>
            </a:r>
            <a:r>
              <a:rPr lang="fr-FR" sz="2400" b="1" dirty="0" smtClean="0"/>
              <a:t>parcours de soins « à la carte »</a:t>
            </a:r>
            <a:r>
              <a:rPr lang="fr-FR" sz="2400" dirty="0" smtClean="0"/>
              <a:t> </a:t>
            </a:r>
            <a:r>
              <a:rPr lang="fr-FR" sz="2400" dirty="0"/>
              <a:t>concourant à éviter le renoncement aux soins</a:t>
            </a:r>
            <a:endParaRPr lang="fr-FR" sz="2400" dirty="0" smtClean="0"/>
          </a:p>
          <a:p>
            <a:r>
              <a:rPr lang="fr-FR" sz="2400" b="1" dirty="0" smtClean="0"/>
              <a:t>Coordonner</a:t>
            </a:r>
            <a:r>
              <a:rPr lang="fr-FR" sz="2400" dirty="0" smtClean="0"/>
              <a:t> des </a:t>
            </a:r>
            <a:r>
              <a:rPr lang="fr-FR" sz="2400" dirty="0"/>
              <a:t>acteurs de soins dispersés</a:t>
            </a:r>
          </a:p>
          <a:p>
            <a:pPr marL="355600" indent="-355600"/>
            <a:r>
              <a:rPr lang="fr-FR" sz="2400" dirty="0" smtClean="0"/>
              <a:t>Être </a:t>
            </a:r>
            <a:r>
              <a:rPr lang="fr-FR" sz="2400" b="1" dirty="0" smtClean="0"/>
              <a:t>l’interface </a:t>
            </a:r>
            <a:r>
              <a:rPr lang="fr-FR" sz="2400" b="1" dirty="0"/>
              <a:t>et </a:t>
            </a:r>
            <a:r>
              <a:rPr lang="fr-FR" sz="2400" b="1" dirty="0" smtClean="0"/>
              <a:t>le médiateur</a:t>
            </a:r>
            <a:r>
              <a:rPr lang="fr-FR" sz="2400" dirty="0" smtClean="0"/>
              <a:t> </a:t>
            </a:r>
            <a:r>
              <a:rPr lang="fr-FR" sz="2400" dirty="0"/>
              <a:t>entre </a:t>
            </a:r>
            <a:r>
              <a:rPr lang="fr-FR" sz="2400" dirty="0" smtClean="0"/>
              <a:t>les services du CHM, les patients, les aidants, les établissements médico-sociaux</a:t>
            </a:r>
            <a:endParaRPr lang="fr-FR" sz="2400" dirty="0"/>
          </a:p>
        </p:txBody>
      </p:sp>
      <p:sp>
        <p:nvSpPr>
          <p:cNvPr id="6" name="Espace réservé du numéro de diapositive 5"/>
          <p:cNvSpPr>
            <a:spLocks noGrp="1"/>
          </p:cNvSpPr>
          <p:nvPr>
            <p:ph type="sldNum" sz="quarter" idx="12"/>
          </p:nvPr>
        </p:nvSpPr>
        <p:spPr/>
        <p:txBody>
          <a:bodyPr/>
          <a:lstStyle/>
          <a:p>
            <a:pPr>
              <a:defRPr/>
            </a:pPr>
            <a:fld id="{8AC97483-D055-4937-851B-E7EE5D7FD128}" type="slidenum">
              <a:rPr lang="fr-FR" smtClean="0"/>
              <a:pPr>
                <a:defRPr/>
              </a:pPr>
              <a:t>14</a:t>
            </a:fld>
            <a:endParaRPr lang="fr-FR" dirty="0"/>
          </a:p>
        </p:txBody>
      </p:sp>
    </p:spTree>
    <p:extLst>
      <p:ext uri="{BB962C8B-B14F-4D97-AF65-F5344CB8AC3E}">
        <p14:creationId xmlns:p14="http://schemas.microsoft.com/office/powerpoint/2010/main" val="1541474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437" y="0"/>
            <a:ext cx="8750300" cy="980728"/>
          </a:xfrm>
        </p:spPr>
        <p:txBody>
          <a:bodyPr>
            <a:normAutofit fontScale="90000"/>
          </a:bodyPr>
          <a:lstStyle/>
          <a:p>
            <a:r>
              <a:rPr lang="fr-FR" dirty="0" smtClean="0"/>
              <a:t>Bilan chiffré à 11 mois de fonctionnement</a:t>
            </a:r>
            <a:endParaRPr lang="fr-FR" dirty="0"/>
          </a:p>
        </p:txBody>
      </p:sp>
      <p:sp>
        <p:nvSpPr>
          <p:cNvPr id="3" name="Espace réservé du contenu 2"/>
          <p:cNvSpPr>
            <a:spLocks noGrp="1"/>
          </p:cNvSpPr>
          <p:nvPr>
            <p:ph idx="1"/>
          </p:nvPr>
        </p:nvSpPr>
        <p:spPr>
          <a:xfrm>
            <a:off x="252413" y="980728"/>
            <a:ext cx="8712968" cy="5328592"/>
          </a:xfrm>
          <a:ln>
            <a:noFill/>
          </a:ln>
        </p:spPr>
        <p:style>
          <a:lnRef idx="2">
            <a:schemeClr val="accent1"/>
          </a:lnRef>
          <a:fillRef idx="1">
            <a:schemeClr val="lt1"/>
          </a:fillRef>
          <a:effectRef idx="0">
            <a:schemeClr val="accent1"/>
          </a:effectRef>
          <a:fontRef idx="minor">
            <a:schemeClr val="dk1"/>
          </a:fontRef>
        </p:style>
        <p:txBody>
          <a:bodyPr/>
          <a:lstStyle/>
          <a:p>
            <a:pPr algn="just">
              <a:spcBef>
                <a:spcPts val="800"/>
              </a:spcBef>
              <a:spcAft>
                <a:spcPts val="800"/>
              </a:spcAft>
            </a:pPr>
            <a:r>
              <a:rPr lang="fr-FR" sz="1800" dirty="0" smtClean="0"/>
              <a:t>291 </a:t>
            </a:r>
            <a:r>
              <a:rPr lang="fr-FR" sz="1800" dirty="0"/>
              <a:t>sollicitations gérées </a:t>
            </a:r>
            <a:r>
              <a:rPr lang="fr-FR" sz="1800" dirty="0" smtClean="0"/>
              <a:t>/149 </a:t>
            </a:r>
            <a:r>
              <a:rPr lang="fr-FR" sz="1800" dirty="0"/>
              <a:t>patients pris en charge</a:t>
            </a:r>
          </a:p>
          <a:p>
            <a:pPr algn="just">
              <a:spcBef>
                <a:spcPts val="800"/>
              </a:spcBef>
              <a:spcAft>
                <a:spcPts val="800"/>
              </a:spcAft>
            </a:pPr>
            <a:r>
              <a:rPr lang="fr-FR" sz="1800" dirty="0" smtClean="0"/>
              <a:t>73% </a:t>
            </a:r>
            <a:r>
              <a:rPr lang="fr-FR" sz="1800" dirty="0"/>
              <a:t>des appels téléphoniques proviennent de l’extérieur</a:t>
            </a:r>
          </a:p>
          <a:p>
            <a:pPr algn="just">
              <a:spcBef>
                <a:spcPts val="800"/>
              </a:spcBef>
              <a:spcAft>
                <a:spcPts val="800"/>
              </a:spcAft>
            </a:pPr>
            <a:r>
              <a:rPr lang="fr-FR" sz="1800" b="1" dirty="0"/>
              <a:t>Profil des patients </a:t>
            </a:r>
            <a:r>
              <a:rPr lang="fr-FR" sz="1800" dirty="0"/>
              <a:t>: </a:t>
            </a:r>
          </a:p>
          <a:p>
            <a:pPr lvl="1" algn="just">
              <a:spcBef>
                <a:spcPts val="0"/>
              </a:spcBef>
            </a:pPr>
            <a:r>
              <a:rPr lang="fr-FR" sz="1800" dirty="0"/>
              <a:t>Résident en </a:t>
            </a:r>
            <a:r>
              <a:rPr lang="fr-FR" sz="1800" dirty="0" smtClean="0"/>
              <a:t>Sarthe et à domicile (72%)</a:t>
            </a:r>
          </a:p>
          <a:p>
            <a:pPr lvl="1" algn="just">
              <a:spcBef>
                <a:spcPts val="0"/>
              </a:spcBef>
            </a:pPr>
            <a:r>
              <a:rPr lang="fr-FR" sz="1800" dirty="0" smtClean="0"/>
              <a:t>Moyenne d’âge : 45 </a:t>
            </a:r>
            <a:r>
              <a:rPr lang="fr-FR" sz="1800" dirty="0"/>
              <a:t>ans</a:t>
            </a:r>
          </a:p>
          <a:p>
            <a:pPr lvl="1" algn="just">
              <a:spcBef>
                <a:spcPts val="0"/>
              </a:spcBef>
              <a:spcAft>
                <a:spcPts val="0"/>
              </a:spcAft>
            </a:pPr>
            <a:r>
              <a:rPr lang="fr-FR" sz="1800" dirty="0"/>
              <a:t>Handicap </a:t>
            </a:r>
            <a:r>
              <a:rPr lang="fr-FR" sz="1800" dirty="0" smtClean="0"/>
              <a:t>mental, moteur </a:t>
            </a:r>
            <a:r>
              <a:rPr lang="fr-FR" sz="1800" dirty="0"/>
              <a:t>et maladies </a:t>
            </a:r>
            <a:r>
              <a:rPr lang="fr-FR" sz="1800" dirty="0" smtClean="0"/>
              <a:t>invalidantes</a:t>
            </a:r>
          </a:p>
          <a:p>
            <a:endParaRPr lang="fr-FR" dirty="0"/>
          </a:p>
        </p:txBody>
      </p:sp>
      <p:sp>
        <p:nvSpPr>
          <p:cNvPr id="6" name="Espace réservé du numéro de diapositive 5"/>
          <p:cNvSpPr>
            <a:spLocks noGrp="1"/>
          </p:cNvSpPr>
          <p:nvPr>
            <p:ph type="sldNum" sz="quarter" idx="12"/>
          </p:nvPr>
        </p:nvSpPr>
        <p:spPr/>
        <p:txBody>
          <a:bodyPr/>
          <a:lstStyle/>
          <a:p>
            <a:pPr>
              <a:defRPr/>
            </a:pPr>
            <a:fld id="{8AC97483-D055-4937-851B-E7EE5D7FD128}" type="slidenum">
              <a:rPr lang="fr-FR" smtClean="0"/>
              <a:pPr>
                <a:defRPr/>
              </a:pPr>
              <a:t>15</a:t>
            </a:fld>
            <a:endParaRPr lang="fr-FR" dirty="0"/>
          </a:p>
        </p:txBody>
      </p:sp>
      <p:graphicFrame>
        <p:nvGraphicFramePr>
          <p:cNvPr id="12" name="Tableau 11"/>
          <p:cNvGraphicFramePr>
            <a:graphicFrameLocks noGrp="1"/>
          </p:cNvGraphicFramePr>
          <p:nvPr>
            <p:extLst>
              <p:ext uri="{D42A27DB-BD31-4B8C-83A1-F6EECF244321}">
                <p14:modId xmlns:p14="http://schemas.microsoft.com/office/powerpoint/2010/main" val="592878287"/>
              </p:ext>
            </p:extLst>
          </p:nvPr>
        </p:nvGraphicFramePr>
        <p:xfrm>
          <a:off x="324418" y="3284984"/>
          <a:ext cx="9001002" cy="3240359"/>
        </p:xfrm>
        <a:graphic>
          <a:graphicData uri="http://schemas.openxmlformats.org/drawingml/2006/table">
            <a:tbl>
              <a:tblPr firstRow="1" bandRow="1">
                <a:tableStyleId>{5C22544A-7EE6-4342-B048-85BDC9FD1C3A}</a:tableStyleId>
              </a:tblPr>
              <a:tblGrid>
                <a:gridCol w="4500501"/>
                <a:gridCol w="4500501"/>
              </a:tblGrid>
              <a:tr h="693021">
                <a:tc>
                  <a:txBody>
                    <a:bodyPr/>
                    <a:lstStyle/>
                    <a:p>
                      <a:pPr marL="342900" indent="-342900" algn="just" rtl="0" fontAlgn="base">
                        <a:spcBef>
                          <a:spcPts val="800"/>
                        </a:spcBef>
                        <a:spcAft>
                          <a:spcPts val="800"/>
                        </a:spcAft>
                        <a:buFont typeface="Arial" charset="0"/>
                        <a:buChar char="•"/>
                      </a:pPr>
                      <a:r>
                        <a:rPr lang="fr-FR" sz="1800" b="1" kern="1200" dirty="0" smtClean="0">
                          <a:solidFill>
                            <a:schemeClr val="dk1"/>
                          </a:solidFill>
                          <a:latin typeface="Arial" panose="020B0604020202020204" pitchFamily="34" charset="0"/>
                          <a:ea typeface="+mn-ea"/>
                          <a:cs typeface="Arial" panose="020B0604020202020204" pitchFamily="34" charset="0"/>
                        </a:rPr>
                        <a:t>Nature des sollicitations :</a:t>
                      </a:r>
                      <a:endParaRPr lang="fr-FR" sz="1800" b="1" kern="1200" dirty="0">
                        <a:solidFill>
                          <a:schemeClr val="dk1"/>
                        </a:solidFill>
                        <a:latin typeface="Arial" panose="020B0604020202020204" pitchFamily="34" charset="0"/>
                        <a:ea typeface="+mn-ea"/>
                        <a:cs typeface="Arial" panose="020B0604020202020204" pitchFamily="34" charset="0"/>
                      </a:endParaRPr>
                    </a:p>
                  </a:txBody>
                  <a:tcPr>
                    <a:noFill/>
                  </a:tcPr>
                </a:tc>
                <a:tc>
                  <a:txBody>
                    <a:bodyPr/>
                    <a:lstStyle/>
                    <a:p>
                      <a:pPr marL="342900" indent="-342900" algn="just" defTabSz="914400" rtl="0" eaLnBrk="1" fontAlgn="base" latinLnBrk="0" hangingPunct="1">
                        <a:spcBef>
                          <a:spcPts val="800"/>
                        </a:spcBef>
                        <a:spcAft>
                          <a:spcPts val="800"/>
                        </a:spcAft>
                        <a:buFont typeface="Arial" charset="0"/>
                        <a:buChar char="•"/>
                      </a:pPr>
                      <a:r>
                        <a:rPr lang="fr-FR" sz="1800" b="1" kern="1200" dirty="0" smtClean="0">
                          <a:solidFill>
                            <a:schemeClr val="dk1"/>
                          </a:solidFill>
                          <a:latin typeface="Arial" panose="020B0604020202020204" pitchFamily="34" charset="0"/>
                          <a:ea typeface="+mn-ea"/>
                          <a:cs typeface="Arial" panose="020B0604020202020204" pitchFamily="34" charset="0"/>
                        </a:rPr>
                        <a:t>Répartition des orientations lors de l’organisation </a:t>
                      </a:r>
                      <a:r>
                        <a:rPr lang="fr-FR" sz="1800" b="1" kern="1200" spc="-150" dirty="0" smtClean="0">
                          <a:solidFill>
                            <a:schemeClr val="dk1"/>
                          </a:solidFill>
                          <a:latin typeface="Arial" panose="020B0604020202020204" pitchFamily="34" charset="0"/>
                          <a:ea typeface="+mn-ea"/>
                          <a:cs typeface="Arial" panose="020B0604020202020204" pitchFamily="34" charset="0"/>
                        </a:rPr>
                        <a:t>d’un parcours de soins</a:t>
                      </a:r>
                      <a:r>
                        <a:rPr lang="fr-FR" sz="1800" b="1" kern="1200" dirty="0" smtClean="0">
                          <a:solidFill>
                            <a:schemeClr val="dk1"/>
                          </a:solidFill>
                          <a:latin typeface="Arial" panose="020B0604020202020204" pitchFamily="34" charset="0"/>
                          <a:ea typeface="+mn-ea"/>
                          <a:cs typeface="Arial" panose="020B0604020202020204" pitchFamily="34" charset="0"/>
                        </a:rPr>
                        <a:t> :</a:t>
                      </a:r>
                      <a:endParaRPr lang="fr-FR" sz="1800" b="1" kern="1200" dirty="0">
                        <a:solidFill>
                          <a:schemeClr val="dk1"/>
                        </a:solidFill>
                        <a:latin typeface="Arial" panose="020B0604020202020204" pitchFamily="34" charset="0"/>
                        <a:ea typeface="+mn-ea"/>
                        <a:cs typeface="Arial" panose="020B0604020202020204" pitchFamily="34" charset="0"/>
                      </a:endParaRPr>
                    </a:p>
                  </a:txBody>
                  <a:tcPr>
                    <a:noFill/>
                  </a:tcPr>
                </a:tc>
              </a:tr>
              <a:tr h="2547338">
                <a:tc>
                  <a:txBody>
                    <a:bodyPr/>
                    <a:lstStyle/>
                    <a:p>
                      <a:endParaRPr lang="fr-FR" dirty="0"/>
                    </a:p>
                  </a:txBody>
                  <a:tcPr>
                    <a:noFill/>
                  </a:tcPr>
                </a:tc>
                <a:tc>
                  <a:txBody>
                    <a:bodyPr/>
                    <a:lstStyle/>
                    <a:p>
                      <a:endParaRPr lang="fr-FR" dirty="0"/>
                    </a:p>
                  </a:txBody>
                  <a:tcPr>
                    <a:noFill/>
                  </a:tcPr>
                </a:tc>
              </a:tr>
            </a:tbl>
          </a:graphicData>
        </a:graphic>
      </p:graphicFrame>
      <p:graphicFrame>
        <p:nvGraphicFramePr>
          <p:cNvPr id="18" name="Graphique 17"/>
          <p:cNvGraphicFramePr>
            <a:graphicFrameLocks/>
          </p:cNvGraphicFramePr>
          <p:nvPr>
            <p:extLst>
              <p:ext uri="{D42A27DB-BD31-4B8C-83A1-F6EECF244321}">
                <p14:modId xmlns:p14="http://schemas.microsoft.com/office/powerpoint/2010/main" val="72927449"/>
              </p:ext>
            </p:extLst>
          </p:nvPr>
        </p:nvGraphicFramePr>
        <p:xfrm>
          <a:off x="5148957" y="3933056"/>
          <a:ext cx="3840480" cy="2682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a:graphicFrameLocks/>
          </p:cNvGraphicFramePr>
          <p:nvPr>
            <p:extLst>
              <p:ext uri="{D42A27DB-BD31-4B8C-83A1-F6EECF244321}">
                <p14:modId xmlns:p14="http://schemas.microsoft.com/office/powerpoint/2010/main" val="653421347"/>
              </p:ext>
            </p:extLst>
          </p:nvPr>
        </p:nvGraphicFramePr>
        <p:xfrm>
          <a:off x="396429" y="3645024"/>
          <a:ext cx="4057650" cy="278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119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445" y="116632"/>
            <a:ext cx="8750300" cy="1143000"/>
          </a:xfrm>
        </p:spPr>
        <p:txBody>
          <a:bodyPr/>
          <a:lstStyle/>
          <a:p>
            <a:r>
              <a:rPr lang="fr-FR" dirty="0" smtClean="0"/>
              <a:t>Evolution mensuelle de l’activité</a:t>
            </a:r>
            <a:endParaRPr lang="fr-FR" dirty="0"/>
          </a:p>
        </p:txBody>
      </p:sp>
      <p:sp>
        <p:nvSpPr>
          <p:cNvPr id="6" name="Espace réservé du numéro de diapositive 5"/>
          <p:cNvSpPr>
            <a:spLocks noGrp="1"/>
          </p:cNvSpPr>
          <p:nvPr>
            <p:ph type="sldNum" sz="quarter" idx="12"/>
          </p:nvPr>
        </p:nvSpPr>
        <p:spPr/>
        <p:txBody>
          <a:bodyPr/>
          <a:lstStyle/>
          <a:p>
            <a:pPr>
              <a:defRPr/>
            </a:pPr>
            <a:fld id="{8AC97483-D055-4937-851B-E7EE5D7FD128}" type="slidenum">
              <a:rPr lang="fr-FR" smtClean="0"/>
              <a:pPr>
                <a:defRPr/>
              </a:pPr>
              <a:t>16</a:t>
            </a:fld>
            <a:endParaRPr lang="fr-FR" dirty="0"/>
          </a:p>
        </p:txBody>
      </p:sp>
      <p:graphicFrame>
        <p:nvGraphicFramePr>
          <p:cNvPr id="7" name="Graphique 6"/>
          <p:cNvGraphicFramePr>
            <a:graphicFrameLocks/>
          </p:cNvGraphicFramePr>
          <p:nvPr>
            <p:extLst>
              <p:ext uri="{D42A27DB-BD31-4B8C-83A1-F6EECF244321}">
                <p14:modId xmlns:p14="http://schemas.microsoft.com/office/powerpoint/2010/main" val="2128928437"/>
              </p:ext>
            </p:extLst>
          </p:nvPr>
        </p:nvGraphicFramePr>
        <p:xfrm>
          <a:off x="612453" y="1614487"/>
          <a:ext cx="8136904" cy="41187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24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437" y="116632"/>
            <a:ext cx="8749665" cy="1143000"/>
          </a:xfrm>
        </p:spPr>
        <p:txBody>
          <a:bodyPr>
            <a:normAutofit fontScale="90000"/>
          </a:bodyPr>
          <a:lstStyle/>
          <a:p>
            <a:r>
              <a:rPr lang="fr-FR" dirty="0" smtClean="0">
                <a:solidFill>
                  <a:prstClr val="black"/>
                </a:solidFill>
              </a:rPr>
              <a:t>Un exemple </a:t>
            </a:r>
            <a:r>
              <a:rPr lang="fr-FR" dirty="0">
                <a:solidFill>
                  <a:prstClr val="black"/>
                </a:solidFill>
              </a:rPr>
              <a:t>d’actions </a:t>
            </a:r>
            <a:r>
              <a:rPr lang="fr-FR" dirty="0" smtClean="0">
                <a:solidFill>
                  <a:prstClr val="black"/>
                </a:solidFill>
              </a:rPr>
              <a:t>permettant l’accès aux soins :</a:t>
            </a:r>
            <a:endParaRPr lang="fr-FR" dirty="0"/>
          </a:p>
        </p:txBody>
      </p:sp>
      <p:sp>
        <p:nvSpPr>
          <p:cNvPr id="4" name="Espace réservé du numéro de diapositive 3"/>
          <p:cNvSpPr>
            <a:spLocks noGrp="1"/>
          </p:cNvSpPr>
          <p:nvPr>
            <p:ph type="sldNum" sz="quarter" idx="12"/>
          </p:nvPr>
        </p:nvSpPr>
        <p:spPr/>
        <p:txBody>
          <a:bodyPr/>
          <a:lstStyle/>
          <a:p>
            <a:fld id="{BF996229-327E-4E39-9C75-5E47943037DA}" type="slidenum">
              <a:rPr lang="fr-FR" smtClean="0"/>
              <a:t>17</a:t>
            </a:fld>
            <a:endParaRPr lang="fr-FR" dirty="0"/>
          </a:p>
        </p:txBody>
      </p:sp>
      <p:sp>
        <p:nvSpPr>
          <p:cNvPr id="7" name="ZoneTexte 6"/>
          <p:cNvSpPr txBox="1"/>
          <p:nvPr/>
        </p:nvSpPr>
        <p:spPr>
          <a:xfrm>
            <a:off x="612453" y="4629471"/>
            <a:ext cx="8568952" cy="1877437"/>
          </a:xfrm>
          <a:prstGeom prst="rect">
            <a:avLst/>
          </a:prstGeom>
          <a:noFill/>
        </p:spPr>
        <p:txBody>
          <a:bodyPr wrap="square" rtlCol="0">
            <a:spAutoFit/>
          </a:bodyPr>
          <a:lstStyle/>
          <a:p>
            <a:pPr algn="just"/>
            <a:r>
              <a:rPr lang="fr-FR" sz="1400" dirty="0">
                <a:latin typeface="Arial" panose="020B0604020202020204" pitchFamily="34" charset="0"/>
                <a:cs typeface="Arial" panose="020B0604020202020204" pitchFamily="34" charset="0"/>
              </a:rPr>
              <a:t>Sollicités par la Directrice du foyer d’hébergement, les référents </a:t>
            </a:r>
            <a:r>
              <a:rPr lang="fr-FR" sz="1400" dirty="0" err="1">
                <a:latin typeface="Arial" panose="020B0604020202020204" pitchFamily="34" charset="0"/>
                <a:cs typeface="Arial" panose="020B0604020202020204" pitchFamily="34" charset="0"/>
              </a:rPr>
              <a:t>Handi-Patients</a:t>
            </a:r>
            <a:r>
              <a:rPr lang="fr-FR" sz="1400" dirty="0">
                <a:latin typeface="Arial" panose="020B0604020202020204" pitchFamily="34" charset="0"/>
                <a:cs typeface="Arial" panose="020B0604020202020204" pitchFamily="34" charset="0"/>
              </a:rPr>
              <a:t> ont organisé un parcours de soins au sein d’un hôpital de jour. Au cours de cette journée d’hospitalisation, Mme C. a bénéficié </a:t>
            </a:r>
            <a:r>
              <a:rPr lang="fr-FR" sz="1400" dirty="0" smtClean="0">
                <a:latin typeface="Arial" panose="020B0604020202020204" pitchFamily="34" charset="0"/>
                <a:cs typeface="Arial" panose="020B0604020202020204" pitchFamily="34" charset="0"/>
              </a:rPr>
              <a:t>d’un bilan personnalisé et construit par les référents en lien avec un médecin spécialiste du CHM. Un scanner</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un </a:t>
            </a:r>
            <a:r>
              <a:rPr lang="fr-FR" sz="1400" dirty="0">
                <a:latin typeface="Arial" panose="020B0604020202020204" pitchFamily="34" charset="0"/>
                <a:cs typeface="Arial" panose="020B0604020202020204" pitchFamily="34" charset="0"/>
              </a:rPr>
              <a:t>examen ORL et </a:t>
            </a:r>
            <a:r>
              <a:rPr lang="fr-FR" sz="1400" dirty="0" smtClean="0">
                <a:latin typeface="Arial" panose="020B0604020202020204" pitchFamily="34" charset="0"/>
                <a:cs typeface="Arial" panose="020B0604020202020204" pitchFamily="34" charset="0"/>
              </a:rPr>
              <a:t>un </a:t>
            </a:r>
            <a:r>
              <a:rPr lang="fr-FR" sz="1400" dirty="0">
                <a:latin typeface="Arial" panose="020B0604020202020204" pitchFamily="34" charset="0"/>
                <a:cs typeface="Arial" panose="020B0604020202020204" pitchFamily="34" charset="0"/>
              </a:rPr>
              <a:t>examen </a:t>
            </a:r>
            <a:r>
              <a:rPr lang="fr-FR" sz="1400" dirty="0" smtClean="0">
                <a:latin typeface="Arial" panose="020B0604020202020204" pitchFamily="34" charset="0"/>
                <a:cs typeface="Arial" panose="020B0604020202020204" pitchFamily="34" charset="0"/>
              </a:rPr>
              <a:t>clinique ont </a:t>
            </a:r>
            <a:r>
              <a:rPr lang="fr-FR" sz="1400" dirty="0">
                <a:latin typeface="Arial" panose="020B0604020202020204" pitchFamily="34" charset="0"/>
                <a:cs typeface="Arial" panose="020B0604020202020204" pitchFamily="34" charset="0"/>
              </a:rPr>
              <a:t>été réalisés sous anesthésie générale. Ce </a:t>
            </a:r>
            <a:r>
              <a:rPr lang="fr-FR" sz="1400" dirty="0" smtClean="0">
                <a:latin typeface="Arial" panose="020B0604020202020204" pitchFamily="34" charset="0"/>
                <a:cs typeface="Arial" panose="020B0604020202020204" pitchFamily="34" charset="0"/>
              </a:rPr>
              <a:t>bilan, qui n’avait pas pu être construit auparavant, n’a </a:t>
            </a:r>
            <a:r>
              <a:rPr lang="fr-FR" sz="1400" dirty="0">
                <a:latin typeface="Arial" panose="020B0604020202020204" pitchFamily="34" charset="0"/>
                <a:cs typeface="Arial" panose="020B0604020202020204" pitchFamily="34" charset="0"/>
              </a:rPr>
              <a:t>pas mis en évidence de cause somatique à la majoration des troubles du comportement de Mme C. Au vu de ces éléments concrets, l’équipe du foyer a </a:t>
            </a:r>
            <a:r>
              <a:rPr lang="fr-FR" sz="1400" dirty="0" smtClean="0">
                <a:latin typeface="Arial" panose="020B0604020202020204" pitchFamily="34" charset="0"/>
                <a:cs typeface="Arial" panose="020B0604020202020204" pitchFamily="34" charset="0"/>
              </a:rPr>
              <a:t>pu </a:t>
            </a:r>
            <a:r>
              <a:rPr lang="fr-FR" sz="1400" dirty="0">
                <a:latin typeface="Arial" panose="020B0604020202020204" pitchFamily="34" charset="0"/>
                <a:cs typeface="Arial" panose="020B0604020202020204" pitchFamily="34" charset="0"/>
              </a:rPr>
              <a:t>orienter sa réflexion par rapport à son projet de vie.</a:t>
            </a:r>
          </a:p>
          <a:p>
            <a:endParaRPr lang="fr-FR" dirty="0"/>
          </a:p>
        </p:txBody>
      </p:sp>
      <p:sp>
        <p:nvSpPr>
          <p:cNvPr id="8" name="Rectangle à coins arrondis 7"/>
          <p:cNvSpPr/>
          <p:nvPr/>
        </p:nvSpPr>
        <p:spPr>
          <a:xfrm>
            <a:off x="1908597" y="1268760"/>
            <a:ext cx="6745967" cy="2773680"/>
          </a:xfrm>
          <a:prstGeom prst="wedgeRoundRectCallout">
            <a:avLst>
              <a:gd name="adj1" fmla="val 2513"/>
              <a:gd name="adj2" fmla="val 67057"/>
              <a:gd name="adj3" fmla="val 16667"/>
            </a:avLst>
          </a:prstGeom>
          <a:solidFill>
            <a:schemeClr val="tx2">
              <a:lumMod val="40000"/>
              <a:lumOff val="6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400" b="1" u="sng" dirty="0">
                <a:solidFill>
                  <a:srgbClr val="FFFFFF"/>
                </a:solidFill>
                <a:effectLst/>
                <a:latin typeface="Arial"/>
                <a:ea typeface="Calibri"/>
                <a:cs typeface="Times New Roman"/>
              </a:rPr>
              <a:t>Situation de Madame C</a:t>
            </a:r>
            <a:r>
              <a:rPr lang="fr-FR" sz="1400" b="1" dirty="0">
                <a:solidFill>
                  <a:srgbClr val="FFFFFF"/>
                </a:solidFill>
                <a:effectLst/>
                <a:latin typeface="Arial"/>
                <a:ea typeface="Calibri"/>
                <a:cs typeface="Times New Roman"/>
              </a:rPr>
              <a:t>.</a:t>
            </a:r>
            <a:endParaRPr lang="fr-FR" sz="1100" b="1" dirty="0">
              <a:effectLst/>
              <a:latin typeface="Calibri"/>
              <a:ea typeface="Calibri"/>
              <a:cs typeface="Times New Roman"/>
            </a:endParaRPr>
          </a:p>
          <a:p>
            <a:pPr algn="just">
              <a:lnSpc>
                <a:spcPct val="115000"/>
              </a:lnSpc>
              <a:spcAft>
                <a:spcPts val="1000"/>
              </a:spcAft>
            </a:pPr>
            <a:r>
              <a:rPr lang="fr-FR" sz="1400" b="1" dirty="0">
                <a:solidFill>
                  <a:srgbClr val="FFFFFF"/>
                </a:solidFill>
                <a:effectLst/>
                <a:latin typeface="Arial"/>
                <a:ea typeface="Calibri"/>
                <a:cs typeface="Times New Roman"/>
              </a:rPr>
              <a:t>Personne en situation de handicap mental, elle présentait des troubles du comportement majorés depuis quelques mois. L’équipe du foyer où elle résidait n’arrivait pas à déterminer si cette majoration était due à l’évolution de son handicap mental ou l’expression d’une douleur somatique. Elle n’avait pas pu bénéficier d’un bilan médical complet du fait de la sévérité de ses troubles du comportement</a:t>
            </a:r>
            <a:endParaRPr lang="fr-FR" sz="1100" b="1" dirty="0">
              <a:effectLst/>
              <a:latin typeface="Calibri"/>
              <a:ea typeface="Calibri"/>
              <a:cs typeface="Times New Roman"/>
            </a:endParaRPr>
          </a:p>
        </p:txBody>
      </p:sp>
    </p:spTree>
    <p:extLst>
      <p:ext uri="{BB962C8B-B14F-4D97-AF65-F5344CB8AC3E}">
        <p14:creationId xmlns:p14="http://schemas.microsoft.com/office/powerpoint/2010/main" val="139460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3023543641"/>
              </p:ext>
            </p:extLst>
          </p:nvPr>
        </p:nvGraphicFramePr>
        <p:xfrm>
          <a:off x="468437" y="1052736"/>
          <a:ext cx="8750300"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BF996229-327E-4E39-9C75-5E47943037DA}" type="slidenum">
              <a:rPr lang="fr-FR" smtClean="0"/>
              <a:t>18</a:t>
            </a:fld>
            <a:endParaRPr lang="fr-FR" dirty="0"/>
          </a:p>
        </p:txBody>
      </p:sp>
      <p:sp>
        <p:nvSpPr>
          <p:cNvPr id="5" name="Titre 1"/>
          <p:cNvSpPr>
            <a:spLocks noGrp="1"/>
          </p:cNvSpPr>
          <p:nvPr>
            <p:ph type="title"/>
          </p:nvPr>
        </p:nvSpPr>
        <p:spPr>
          <a:xfrm>
            <a:off x="468437" y="0"/>
            <a:ext cx="8749665" cy="936104"/>
          </a:xfrm>
        </p:spPr>
        <p:txBody>
          <a:bodyPr>
            <a:normAutofit/>
          </a:bodyPr>
          <a:lstStyle/>
          <a:p>
            <a:r>
              <a:rPr lang="fr-FR" spc="-150" dirty="0" smtClean="0"/>
              <a:t>La satisfaction des utilisateurs :</a:t>
            </a:r>
            <a:endParaRPr lang="fr-FR" spc="-150" dirty="0"/>
          </a:p>
        </p:txBody>
      </p:sp>
      <p:sp>
        <p:nvSpPr>
          <p:cNvPr id="7" name="ZoneTexte 6"/>
          <p:cNvSpPr txBox="1"/>
          <p:nvPr/>
        </p:nvSpPr>
        <p:spPr>
          <a:xfrm>
            <a:off x="972493" y="5949280"/>
            <a:ext cx="7992888" cy="646331"/>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Premiers résultats de l’enquête de satisfaction menée du 2 au 25 mars 2016 auprès de 66 utilisateurs</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399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Connecteur droit avec flèche 104"/>
          <p:cNvCxnSpPr/>
          <p:nvPr/>
        </p:nvCxnSpPr>
        <p:spPr>
          <a:xfrm>
            <a:off x="5303530" y="5730963"/>
            <a:ext cx="4006935" cy="1"/>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45" name="Tableau 44"/>
          <p:cNvGraphicFramePr>
            <a:graphicFrameLocks noGrp="1"/>
          </p:cNvGraphicFramePr>
          <p:nvPr>
            <p:custDataLst>
              <p:tags r:id="rId1"/>
            </p:custDataLst>
            <p:extLst>
              <p:ext uri="{D42A27DB-BD31-4B8C-83A1-F6EECF244321}">
                <p14:modId xmlns:p14="http://schemas.microsoft.com/office/powerpoint/2010/main" val="2364530516"/>
              </p:ext>
            </p:extLst>
          </p:nvPr>
        </p:nvGraphicFramePr>
        <p:xfrm>
          <a:off x="2733275" y="646114"/>
          <a:ext cx="6540008" cy="5591197"/>
        </p:xfrm>
        <a:graphic>
          <a:graphicData uri="http://schemas.openxmlformats.org/drawingml/2006/table">
            <a:tbl>
              <a:tblPr firstRow="1" bandRow="1">
                <a:tableStyleId>{3B4B98B0-60AC-42C2-AFA5-B58CD77FA1E5}</a:tableStyleId>
              </a:tblPr>
              <a:tblGrid>
                <a:gridCol w="1635002"/>
                <a:gridCol w="1635002"/>
                <a:gridCol w="1635002"/>
                <a:gridCol w="1635002"/>
              </a:tblGrid>
              <a:tr h="6240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a:t>
                      </a:r>
                    </a:p>
                  </a:txBody>
                  <a:tcPr marL="97240" marR="97240" marT="45701" marB="45701" anchor="ctr">
                    <a:lnR w="28575" cap="flat" cmpd="sng" algn="ctr">
                      <a:solidFill>
                        <a:schemeClr val="tx2">
                          <a:lumMod val="60000"/>
                          <a:lumOff val="40000"/>
                        </a:schemeClr>
                      </a:solidFill>
                      <a:prstDash val="sysDot"/>
                      <a:round/>
                      <a:headEnd type="none" w="med" len="med"/>
                      <a:tailEnd type="none" w="med" len="med"/>
                    </a:lnR>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u="none" strike="noStrike" kern="1200" cap="none" spc="0" normalizeH="0" baseline="0" noProof="0" dirty="0" smtClean="0">
                          <a:ln>
                            <a:noFill/>
                          </a:ln>
                          <a:solidFill>
                            <a:schemeClr val="tx1"/>
                          </a:solidFill>
                          <a:effectLst/>
                          <a:uLnTx/>
                          <a:uFillTx/>
                        </a:rPr>
                        <a:t>2014</a:t>
                      </a:r>
                      <a:endParaRPr kumimoji="0" lang="fr-FR"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u="none" strike="noStrike" kern="1200" cap="none" spc="0" normalizeH="0" baseline="0" noProof="0" dirty="0" smtClean="0">
                          <a:ln>
                            <a:noFill/>
                          </a:ln>
                          <a:solidFill>
                            <a:schemeClr val="tx1"/>
                          </a:solidFill>
                          <a:effectLst/>
                          <a:uLnTx/>
                          <a:uFillTx/>
                        </a:rPr>
                        <a:t>2015</a:t>
                      </a:r>
                      <a:endParaRPr kumimoji="0" lang="fr-FR"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u="none" strike="noStrike" kern="1200" cap="none" spc="0" normalizeH="0" baseline="0" noProof="0" dirty="0" smtClean="0">
                          <a:ln>
                            <a:noFill/>
                          </a:ln>
                          <a:solidFill>
                            <a:schemeClr val="tx1"/>
                          </a:solidFill>
                          <a:effectLst/>
                          <a:uLnTx/>
                          <a:uFillTx/>
                        </a:rPr>
                        <a:t>2016</a:t>
                      </a:r>
                      <a:endParaRPr kumimoji="0" lang="fr-FR"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tcPr>
                </a:tc>
              </a:tr>
              <a:tr h="8002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txBody>
                  <a:tcPr marL="97240" marR="97240" marT="45701" marB="45701" anchor="ctr">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tcPr>
                </a:tc>
              </a:tr>
              <a:tr h="7121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txBody>
                  <a:tcPr marL="97240" marR="97240" marT="45701" marB="45701" anchor="ctr">
                    <a:lnR w="28575" cap="flat" cmpd="sng" algn="ctr">
                      <a:solidFill>
                        <a:schemeClr val="tx2">
                          <a:lumMod val="60000"/>
                          <a:lumOff val="40000"/>
                        </a:schemeClr>
                      </a:solidFill>
                      <a:prstDash val="sysDot"/>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solidFill>
                            <a:schemeClr val="tx2">
                              <a:lumMod val="40000"/>
                              <a:lumOff val="60000"/>
                            </a:schemeClr>
                          </a:solid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solidFill>
                      <a:schemeClr val="bg2"/>
                    </a:solidFill>
                  </a:tcPr>
                </a:tc>
              </a:tr>
              <a:tr h="8175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txBody>
                  <a:tcPr marL="97240" marR="97240" marT="45701" marB="45701" anchor="ctr">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tcPr>
                </a:tc>
              </a:tr>
              <a:tr h="7121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txBody>
                  <a:tcPr marL="97240" marR="97240" marT="45701" marB="45701" anchor="ctr">
                    <a:lnR w="28575" cap="flat" cmpd="sng" algn="ctr">
                      <a:solidFill>
                        <a:schemeClr val="tx2">
                          <a:lumMod val="60000"/>
                          <a:lumOff val="40000"/>
                        </a:schemeClr>
                      </a:solidFill>
                      <a:prstDash val="sysDot"/>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solidFill>
                      <a:schemeClr val="bg2"/>
                    </a:solidFill>
                  </a:tcPr>
                </a:tc>
              </a:tr>
              <a:tr h="7121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txBody>
                  <a:tcPr marL="97240" marR="97240" marT="45701" marB="45701" anchor="ctr">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tcPr>
                </a:tc>
              </a:tr>
              <a:tr h="6508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txBody>
                  <a:tcPr marL="97240" marR="97240" marT="45701" marB="45701" anchor="ctr">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tcPr>
                </a:tc>
              </a:tr>
              <a:tr h="5618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txBody>
                  <a:tcPr marL="97240" marR="97240" marT="45701" marB="45701" anchor="ctr">
                    <a:lnR w="28575" cap="flat" cmpd="sng" algn="ctr">
                      <a:solidFill>
                        <a:schemeClr val="tx2">
                          <a:lumMod val="60000"/>
                          <a:lumOff val="40000"/>
                        </a:schemeClr>
                      </a:solidFill>
                      <a:prstDash val="sysDot"/>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lnR w="28575" cap="flat" cmpd="sng" algn="ctr">
                      <a:solidFill>
                        <a:schemeClr val="tx2">
                          <a:lumMod val="60000"/>
                          <a:lumOff val="40000"/>
                        </a:schemeClr>
                      </a:solidFill>
                      <a:prstDash val="sysDot"/>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7240" marR="97240" marT="45701" marB="45701" anchor="ctr">
                    <a:lnL w="28575" cap="flat" cmpd="sng" algn="ctr">
                      <a:solidFill>
                        <a:schemeClr val="tx2">
                          <a:lumMod val="60000"/>
                          <a:lumOff val="40000"/>
                        </a:schemeClr>
                      </a:solidFill>
                      <a:prstDash val="sysDot"/>
                      <a:round/>
                      <a:headEnd type="none" w="med" len="med"/>
                      <a:tailEnd type="none" w="med" len="med"/>
                    </a:lnL>
                    <a:solidFill>
                      <a:schemeClr val="bg2"/>
                    </a:solidFill>
                  </a:tcPr>
                </a:tc>
              </a:tr>
            </a:tbl>
          </a:graphicData>
        </a:graphic>
      </p:graphicFrame>
      <p:sp>
        <p:nvSpPr>
          <p:cNvPr id="15413" name="Titre 1"/>
          <p:cNvSpPr txBox="1">
            <a:spLocks/>
          </p:cNvSpPr>
          <p:nvPr/>
        </p:nvSpPr>
        <p:spPr bwMode="auto">
          <a:xfrm>
            <a:off x="908048" y="180976"/>
            <a:ext cx="826357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400" i="1">
              <a:solidFill>
                <a:schemeClr val="tx2"/>
              </a:solidFill>
              <a:latin typeface="Arial" charset="0"/>
            </a:endParaRPr>
          </a:p>
        </p:txBody>
      </p:sp>
      <p:sp>
        <p:nvSpPr>
          <p:cNvPr id="15414" name="Titre 1"/>
          <p:cNvSpPr txBox="1">
            <a:spLocks/>
          </p:cNvSpPr>
          <p:nvPr/>
        </p:nvSpPr>
        <p:spPr bwMode="auto">
          <a:xfrm>
            <a:off x="-16395" y="140070"/>
            <a:ext cx="923239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spcBef>
                <a:spcPct val="0"/>
              </a:spcBef>
              <a:buFontTx/>
              <a:buNone/>
            </a:pPr>
            <a:r>
              <a:rPr lang="fr-FR" altLang="fr-FR" sz="3600" b="1" spc="-150" dirty="0" smtClean="0">
                <a:latin typeface="Arial" charset="0"/>
              </a:rPr>
              <a:t>Calendrier de mise en œuvre des 5 chantiers</a:t>
            </a:r>
            <a:endParaRPr lang="fr-FR" altLang="fr-FR" sz="3600" b="1" spc="-150" dirty="0">
              <a:latin typeface="Arial" charset="0"/>
            </a:endParaRPr>
          </a:p>
        </p:txBody>
      </p:sp>
      <p:sp>
        <p:nvSpPr>
          <p:cNvPr id="15415" name="Text Box 128"/>
          <p:cNvSpPr txBox="1">
            <a:spLocks noChangeArrowheads="1"/>
          </p:cNvSpPr>
          <p:nvPr>
            <p:custDataLst>
              <p:tags r:id="rId2"/>
            </p:custDataLst>
          </p:nvPr>
        </p:nvSpPr>
        <p:spPr bwMode="auto">
          <a:xfrm>
            <a:off x="-97485" y="3735238"/>
            <a:ext cx="289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100"/>
              </a:spcBef>
              <a:buFontTx/>
              <a:buNone/>
            </a:pPr>
            <a:r>
              <a:rPr lang="fr-FR" altLang="fr-FR" sz="1800" b="1" dirty="0" smtClean="0">
                <a:solidFill>
                  <a:srgbClr val="000000"/>
                </a:solidFill>
                <a:latin typeface="Arial" charset="0"/>
              </a:rPr>
              <a:t>. Création fiches conseils</a:t>
            </a:r>
            <a:endParaRPr lang="fr-FR" altLang="fr-FR" sz="1800" b="1" dirty="0">
              <a:solidFill>
                <a:srgbClr val="000000"/>
              </a:solidFill>
              <a:latin typeface="Arial" charset="0"/>
            </a:endParaRPr>
          </a:p>
        </p:txBody>
      </p:sp>
      <p:sp>
        <p:nvSpPr>
          <p:cNvPr id="15424" name="Text Box 128"/>
          <p:cNvSpPr txBox="1">
            <a:spLocks noChangeArrowheads="1"/>
          </p:cNvSpPr>
          <p:nvPr>
            <p:custDataLst>
              <p:tags r:id="rId3"/>
            </p:custDataLst>
          </p:nvPr>
        </p:nvSpPr>
        <p:spPr bwMode="auto">
          <a:xfrm>
            <a:off x="201747" y="2022717"/>
            <a:ext cx="24200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100"/>
              </a:spcBef>
              <a:buFontTx/>
              <a:buNone/>
            </a:pPr>
            <a:r>
              <a:rPr lang="fr-FR" altLang="fr-FR" sz="1800" b="1" dirty="0" smtClean="0">
                <a:solidFill>
                  <a:srgbClr val="000000"/>
                </a:solidFill>
                <a:latin typeface="Arial" charset="0"/>
              </a:rPr>
              <a:t>. Formation des professionnels</a:t>
            </a:r>
            <a:endParaRPr lang="fr-FR" altLang="fr-FR" sz="1800" b="1" dirty="0">
              <a:solidFill>
                <a:srgbClr val="000000"/>
              </a:solidFill>
              <a:latin typeface="Arial" charset="0"/>
            </a:endParaRPr>
          </a:p>
        </p:txBody>
      </p:sp>
      <p:sp>
        <p:nvSpPr>
          <p:cNvPr id="62" name="Organigramme : Décision 61"/>
          <p:cNvSpPr/>
          <p:nvPr/>
        </p:nvSpPr>
        <p:spPr bwMode="auto">
          <a:xfrm>
            <a:off x="5156915" y="5682403"/>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sp>
        <p:nvSpPr>
          <p:cNvPr id="47" name="Text Box 128"/>
          <p:cNvSpPr txBox="1">
            <a:spLocks noChangeArrowheads="1"/>
          </p:cNvSpPr>
          <p:nvPr>
            <p:custDataLst>
              <p:tags r:id="rId4"/>
            </p:custDataLst>
          </p:nvPr>
        </p:nvSpPr>
        <p:spPr bwMode="auto">
          <a:xfrm>
            <a:off x="162977" y="2843240"/>
            <a:ext cx="24442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100"/>
              </a:spcBef>
              <a:buFontTx/>
              <a:buNone/>
            </a:pPr>
            <a:r>
              <a:rPr lang="fr-FR" altLang="fr-FR" sz="1800" b="1" dirty="0" smtClean="0">
                <a:solidFill>
                  <a:srgbClr val="000000"/>
                </a:solidFill>
                <a:latin typeface="Arial" charset="0"/>
              </a:rPr>
              <a:t>. Création passeport de liaison</a:t>
            </a:r>
            <a:endParaRPr lang="fr-FR" altLang="fr-FR" sz="1800" b="1" dirty="0">
              <a:solidFill>
                <a:srgbClr val="000000"/>
              </a:solidFill>
              <a:latin typeface="Arial" charset="0"/>
            </a:endParaRPr>
          </a:p>
        </p:txBody>
      </p:sp>
      <p:sp>
        <p:nvSpPr>
          <p:cNvPr id="67" name="Text Box 128"/>
          <p:cNvSpPr txBox="1">
            <a:spLocks noChangeArrowheads="1"/>
          </p:cNvSpPr>
          <p:nvPr>
            <p:custDataLst>
              <p:tags r:id="rId5"/>
            </p:custDataLst>
          </p:nvPr>
        </p:nvSpPr>
        <p:spPr bwMode="auto">
          <a:xfrm>
            <a:off x="79617" y="1272167"/>
            <a:ext cx="2458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171450" indent="-171450" algn="ctr">
              <a:spcBef>
                <a:spcPts val="100"/>
              </a:spcBef>
              <a:buFont typeface="Wingdings" panose="05000000000000000000" pitchFamily="2" charset="2"/>
              <a:buChar char="§"/>
            </a:pPr>
            <a:r>
              <a:rPr lang="fr-FR" altLang="fr-FR" sz="1000" dirty="0" smtClean="0">
                <a:solidFill>
                  <a:srgbClr val="000000"/>
                </a:solidFill>
                <a:latin typeface="Arial" charset="0"/>
              </a:rPr>
              <a:t> </a:t>
            </a:r>
            <a:r>
              <a:rPr lang="fr-FR" altLang="fr-FR" sz="1800" b="1" dirty="0" smtClean="0">
                <a:solidFill>
                  <a:srgbClr val="000000"/>
                </a:solidFill>
                <a:latin typeface="Arial" charset="0"/>
              </a:rPr>
              <a:t>Organisation de parcours de soins</a:t>
            </a:r>
            <a:endParaRPr lang="fr-FR" altLang="fr-FR" sz="1000" b="1" dirty="0">
              <a:solidFill>
                <a:srgbClr val="000000"/>
              </a:solidFill>
              <a:latin typeface="Arial" charset="0"/>
            </a:endParaRPr>
          </a:p>
        </p:txBody>
      </p:sp>
      <p:sp>
        <p:nvSpPr>
          <p:cNvPr id="69" name="Organigramme : Décision 68"/>
          <p:cNvSpPr/>
          <p:nvPr/>
        </p:nvSpPr>
        <p:spPr bwMode="auto">
          <a:xfrm>
            <a:off x="3513353" y="1399095"/>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sp>
        <p:nvSpPr>
          <p:cNvPr id="71" name="Rectangle à coins arrondis 72"/>
          <p:cNvSpPr>
            <a:spLocks noChangeArrowheads="1"/>
          </p:cNvSpPr>
          <p:nvPr>
            <p:custDataLst>
              <p:tags r:id="rId6"/>
            </p:custDataLst>
          </p:nvPr>
        </p:nvSpPr>
        <p:spPr bwMode="auto">
          <a:xfrm>
            <a:off x="3151685" y="1692209"/>
            <a:ext cx="745492" cy="330508"/>
          </a:xfrm>
          <a:prstGeom prst="wedgeRoundRectCallout">
            <a:avLst>
              <a:gd name="adj1" fmla="val 10319"/>
              <a:gd name="adj2" fmla="val -105182"/>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smtClean="0">
                <a:solidFill>
                  <a:schemeClr val="bg1"/>
                </a:solidFill>
                <a:latin typeface="Arial" charset="0"/>
              </a:rPr>
              <a:t>Sept 13 </a:t>
            </a:r>
          </a:p>
          <a:p>
            <a:pPr algn="ctr">
              <a:spcBef>
                <a:spcPct val="0"/>
              </a:spcBef>
              <a:buFontTx/>
              <a:buNone/>
            </a:pPr>
            <a:r>
              <a:rPr lang="en-US" altLang="fr-FR" sz="1000" b="1" dirty="0" smtClean="0">
                <a:solidFill>
                  <a:schemeClr val="bg1"/>
                </a:solidFill>
                <a:latin typeface="Arial" charset="0"/>
              </a:rPr>
              <a:t>SAU</a:t>
            </a:r>
            <a:endParaRPr lang="en-US" altLang="fr-FR" sz="1000" b="1" dirty="0">
              <a:solidFill>
                <a:schemeClr val="bg1"/>
              </a:solidFill>
              <a:latin typeface="Arial" charset="0"/>
            </a:endParaRPr>
          </a:p>
        </p:txBody>
      </p:sp>
      <p:cxnSp>
        <p:nvCxnSpPr>
          <p:cNvPr id="72" name="Connecteur droit avec flèche 71"/>
          <p:cNvCxnSpPr/>
          <p:nvPr/>
        </p:nvCxnSpPr>
        <p:spPr>
          <a:xfrm>
            <a:off x="2765627" y="1398176"/>
            <a:ext cx="6532164" cy="1"/>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3" name="Text Box 128"/>
          <p:cNvSpPr txBox="1">
            <a:spLocks noChangeArrowheads="1"/>
          </p:cNvSpPr>
          <p:nvPr>
            <p:custDataLst>
              <p:tags r:id="rId7"/>
            </p:custDataLst>
          </p:nvPr>
        </p:nvSpPr>
        <p:spPr bwMode="auto">
          <a:xfrm>
            <a:off x="208217" y="5141318"/>
            <a:ext cx="2219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100"/>
              </a:spcBef>
              <a:buFontTx/>
              <a:buNone/>
            </a:pPr>
            <a:r>
              <a:rPr lang="fr-FR" altLang="fr-FR" sz="1800" b="1" dirty="0" smtClean="0">
                <a:solidFill>
                  <a:srgbClr val="000000"/>
                </a:solidFill>
                <a:latin typeface="Arial" charset="0"/>
              </a:rPr>
              <a:t>. Travail de réseau</a:t>
            </a:r>
            <a:endParaRPr lang="fr-FR" altLang="fr-FR" sz="1800" b="1" dirty="0">
              <a:solidFill>
                <a:srgbClr val="000000"/>
              </a:solidFill>
              <a:latin typeface="Arial" charset="0"/>
            </a:endParaRPr>
          </a:p>
        </p:txBody>
      </p:sp>
      <p:sp>
        <p:nvSpPr>
          <p:cNvPr id="74" name="Organigramme : Décision 73"/>
          <p:cNvSpPr/>
          <p:nvPr/>
        </p:nvSpPr>
        <p:spPr bwMode="auto">
          <a:xfrm>
            <a:off x="3730083" y="5102715"/>
            <a:ext cx="167094" cy="123825"/>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sp>
        <p:nvSpPr>
          <p:cNvPr id="76" name="Rectangle à coins arrondis 72"/>
          <p:cNvSpPr>
            <a:spLocks noChangeArrowheads="1"/>
          </p:cNvSpPr>
          <p:nvPr>
            <p:custDataLst>
              <p:tags r:id="rId8"/>
            </p:custDataLst>
          </p:nvPr>
        </p:nvSpPr>
        <p:spPr bwMode="auto">
          <a:xfrm>
            <a:off x="3596900" y="5278414"/>
            <a:ext cx="767959" cy="181895"/>
          </a:xfrm>
          <a:prstGeom prst="wedgeRoundRectCallout">
            <a:avLst>
              <a:gd name="adj1" fmla="val -23231"/>
              <a:gd name="adj2" fmla="val -84231"/>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smtClean="0">
                <a:solidFill>
                  <a:schemeClr val="bg1"/>
                </a:solidFill>
                <a:latin typeface="Arial" charset="0"/>
              </a:rPr>
              <a:t>Sept 13</a:t>
            </a:r>
            <a:endParaRPr lang="en-US" altLang="fr-FR" sz="1000" b="1" dirty="0">
              <a:solidFill>
                <a:schemeClr val="bg1"/>
              </a:solidFill>
              <a:latin typeface="Arial" charset="0"/>
            </a:endParaRPr>
          </a:p>
        </p:txBody>
      </p:sp>
      <p:sp>
        <p:nvSpPr>
          <p:cNvPr id="83" name="Text Box 128"/>
          <p:cNvSpPr txBox="1">
            <a:spLocks noChangeArrowheads="1"/>
          </p:cNvSpPr>
          <p:nvPr>
            <p:custDataLst>
              <p:tags r:id="rId9"/>
            </p:custDataLst>
          </p:nvPr>
        </p:nvSpPr>
        <p:spPr bwMode="auto">
          <a:xfrm>
            <a:off x="289318" y="5680081"/>
            <a:ext cx="23064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100"/>
              </a:spcBef>
              <a:buFontTx/>
              <a:buNone/>
            </a:pPr>
            <a:r>
              <a:rPr lang="fr-FR" altLang="fr-FR" sz="1800" b="1" dirty="0" smtClean="0">
                <a:solidFill>
                  <a:srgbClr val="000000"/>
                </a:solidFill>
                <a:latin typeface="Arial" charset="0"/>
              </a:rPr>
              <a:t>. Handi-Patient</a:t>
            </a:r>
            <a:endParaRPr lang="fr-FR" altLang="fr-FR" sz="1800" b="1" dirty="0">
              <a:solidFill>
                <a:srgbClr val="000000"/>
              </a:solidFill>
              <a:latin typeface="Arial" charset="0"/>
            </a:endParaRPr>
          </a:p>
        </p:txBody>
      </p:sp>
      <p:sp>
        <p:nvSpPr>
          <p:cNvPr id="85" name="Rectangle à coins arrondis 72"/>
          <p:cNvSpPr>
            <a:spLocks noChangeArrowheads="1"/>
          </p:cNvSpPr>
          <p:nvPr>
            <p:custDataLst>
              <p:tags r:id="rId10"/>
            </p:custDataLst>
          </p:nvPr>
        </p:nvSpPr>
        <p:spPr bwMode="auto">
          <a:xfrm>
            <a:off x="4139066" y="5973475"/>
            <a:ext cx="1016602" cy="816742"/>
          </a:xfrm>
          <a:prstGeom prst="wedgeRoundRectCallout">
            <a:avLst>
              <a:gd name="adj1" fmla="val 56338"/>
              <a:gd name="adj2" fmla="val -73919"/>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smtClean="0">
                <a:solidFill>
                  <a:schemeClr val="bg1"/>
                </a:solidFill>
                <a:latin typeface="Arial" charset="0"/>
              </a:rPr>
              <a:t>Mai 14</a:t>
            </a:r>
          </a:p>
          <a:p>
            <a:pPr algn="ctr">
              <a:spcBef>
                <a:spcPct val="0"/>
              </a:spcBef>
              <a:buFontTx/>
              <a:buNone/>
            </a:pPr>
            <a:r>
              <a:rPr lang="en-US" altLang="fr-FR" sz="1000" b="1" dirty="0" err="1" smtClean="0">
                <a:solidFill>
                  <a:schemeClr val="bg1"/>
                </a:solidFill>
                <a:latin typeface="Arial" charset="0"/>
              </a:rPr>
              <a:t>Demande</a:t>
            </a:r>
            <a:r>
              <a:rPr lang="en-US" altLang="fr-FR" sz="1000" b="1" dirty="0" smtClean="0">
                <a:solidFill>
                  <a:schemeClr val="bg1"/>
                </a:solidFill>
                <a:latin typeface="Arial" charset="0"/>
              </a:rPr>
              <a:t>  de </a:t>
            </a:r>
            <a:r>
              <a:rPr lang="en-US" altLang="fr-FR" sz="1000" b="1" dirty="0" err="1" smtClean="0">
                <a:solidFill>
                  <a:schemeClr val="bg1"/>
                </a:solidFill>
                <a:latin typeface="Arial" charset="0"/>
              </a:rPr>
              <a:t>fiancement</a:t>
            </a:r>
            <a:r>
              <a:rPr lang="en-US" altLang="fr-FR" sz="1000" b="1" dirty="0" smtClean="0">
                <a:solidFill>
                  <a:schemeClr val="bg1"/>
                </a:solidFill>
                <a:latin typeface="Arial" charset="0"/>
              </a:rPr>
              <a:t> à </a:t>
            </a:r>
            <a:r>
              <a:rPr lang="en-US" altLang="fr-FR" sz="1000" b="1" dirty="0" err="1" smtClean="0">
                <a:solidFill>
                  <a:schemeClr val="bg1"/>
                </a:solidFill>
                <a:latin typeface="Arial" charset="0"/>
              </a:rPr>
              <a:t>l’ARS</a:t>
            </a:r>
            <a:endParaRPr lang="en-US" altLang="fr-FR" sz="1000" b="1" dirty="0">
              <a:solidFill>
                <a:schemeClr val="bg1"/>
              </a:solidFill>
              <a:latin typeface="Arial" charset="0"/>
            </a:endParaRPr>
          </a:p>
        </p:txBody>
      </p:sp>
      <p:cxnSp>
        <p:nvCxnSpPr>
          <p:cNvPr id="86" name="Connecteur droit avec flèche 85"/>
          <p:cNvCxnSpPr/>
          <p:nvPr/>
        </p:nvCxnSpPr>
        <p:spPr>
          <a:xfrm flipV="1">
            <a:off x="5327459" y="3858153"/>
            <a:ext cx="3412647" cy="56"/>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1" name="Rectangle à coins arrondis 72"/>
          <p:cNvSpPr>
            <a:spLocks noChangeArrowheads="1"/>
          </p:cNvSpPr>
          <p:nvPr>
            <p:custDataLst>
              <p:tags r:id="rId11"/>
            </p:custDataLst>
          </p:nvPr>
        </p:nvSpPr>
        <p:spPr bwMode="auto">
          <a:xfrm>
            <a:off x="6652083" y="1749759"/>
            <a:ext cx="763400" cy="283647"/>
          </a:xfrm>
          <a:prstGeom prst="wedgeRoundRectCallout">
            <a:avLst>
              <a:gd name="adj1" fmla="val 16272"/>
              <a:gd name="adj2" fmla="val -168036"/>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smtClean="0">
                <a:solidFill>
                  <a:schemeClr val="bg1"/>
                </a:solidFill>
                <a:latin typeface="Arial" charset="0"/>
              </a:rPr>
              <a:t>Oct 15</a:t>
            </a:r>
          </a:p>
          <a:p>
            <a:pPr algn="ctr">
              <a:spcBef>
                <a:spcPct val="0"/>
              </a:spcBef>
              <a:buFontTx/>
              <a:buNone/>
            </a:pPr>
            <a:r>
              <a:rPr lang="en-US" altLang="fr-FR" sz="1000" b="1" dirty="0" err="1" smtClean="0">
                <a:solidFill>
                  <a:schemeClr val="bg1"/>
                </a:solidFill>
                <a:latin typeface="Arial" charset="0"/>
              </a:rPr>
              <a:t>Pédiatrie</a:t>
            </a:r>
            <a:endParaRPr lang="en-US" altLang="fr-FR" sz="1000" b="1" dirty="0">
              <a:solidFill>
                <a:schemeClr val="bg1"/>
              </a:solidFill>
              <a:latin typeface="Arial" charset="0"/>
            </a:endParaRPr>
          </a:p>
        </p:txBody>
      </p:sp>
      <p:sp>
        <p:nvSpPr>
          <p:cNvPr id="63" name="Organigramme : Décision 62"/>
          <p:cNvSpPr/>
          <p:nvPr/>
        </p:nvSpPr>
        <p:spPr bwMode="auto">
          <a:xfrm>
            <a:off x="7053933" y="1439919"/>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cxnSp>
        <p:nvCxnSpPr>
          <p:cNvPr id="64" name="Connecteur droit avec flèche 63"/>
          <p:cNvCxnSpPr>
            <a:stCxn id="70" idx="1"/>
          </p:cNvCxnSpPr>
          <p:nvPr/>
        </p:nvCxnSpPr>
        <p:spPr>
          <a:xfrm>
            <a:off x="5013859" y="2254712"/>
            <a:ext cx="4218101" cy="2"/>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Organigramme : Décision 69"/>
          <p:cNvSpPr/>
          <p:nvPr/>
        </p:nvSpPr>
        <p:spPr bwMode="auto">
          <a:xfrm>
            <a:off x="5013859" y="2193593"/>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sp>
        <p:nvSpPr>
          <p:cNvPr id="75" name="Rectangle à coins arrondis 72"/>
          <p:cNvSpPr>
            <a:spLocks noChangeArrowheads="1"/>
          </p:cNvSpPr>
          <p:nvPr>
            <p:custDataLst>
              <p:tags r:id="rId12"/>
            </p:custDataLst>
          </p:nvPr>
        </p:nvSpPr>
        <p:spPr bwMode="auto">
          <a:xfrm>
            <a:off x="4887100" y="2419953"/>
            <a:ext cx="767959" cy="153988"/>
          </a:xfrm>
          <a:prstGeom prst="wedgeRoundRectCallout">
            <a:avLst>
              <a:gd name="adj1" fmla="val -23231"/>
              <a:gd name="adj2" fmla="val -84231"/>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err="1" smtClean="0">
                <a:solidFill>
                  <a:schemeClr val="bg1"/>
                </a:solidFill>
                <a:latin typeface="Arial" charset="0"/>
              </a:rPr>
              <a:t>Juin</a:t>
            </a:r>
            <a:r>
              <a:rPr lang="en-US" altLang="fr-FR" sz="1000" b="1" dirty="0" smtClean="0">
                <a:solidFill>
                  <a:schemeClr val="bg1"/>
                </a:solidFill>
                <a:latin typeface="Arial" charset="0"/>
              </a:rPr>
              <a:t> 14</a:t>
            </a:r>
            <a:endParaRPr lang="en-US" altLang="fr-FR" sz="1000" b="1" dirty="0">
              <a:solidFill>
                <a:schemeClr val="bg1"/>
              </a:solidFill>
              <a:latin typeface="Arial" charset="0"/>
            </a:endParaRPr>
          </a:p>
        </p:txBody>
      </p:sp>
      <p:cxnSp>
        <p:nvCxnSpPr>
          <p:cNvPr id="77" name="Connecteur droit avec flèche 76"/>
          <p:cNvCxnSpPr/>
          <p:nvPr/>
        </p:nvCxnSpPr>
        <p:spPr>
          <a:xfrm>
            <a:off x="5473052" y="2997293"/>
            <a:ext cx="2358061" cy="0"/>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8" name="Organigramme : Décision 77"/>
          <p:cNvSpPr/>
          <p:nvPr/>
        </p:nvSpPr>
        <p:spPr bwMode="auto">
          <a:xfrm>
            <a:off x="5393716" y="2875056"/>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sp>
        <p:nvSpPr>
          <p:cNvPr id="81" name="Rectangle à coins arrondis 72"/>
          <p:cNvSpPr>
            <a:spLocks noChangeArrowheads="1"/>
          </p:cNvSpPr>
          <p:nvPr>
            <p:custDataLst>
              <p:tags r:id="rId13"/>
            </p:custDataLst>
          </p:nvPr>
        </p:nvSpPr>
        <p:spPr bwMode="auto">
          <a:xfrm>
            <a:off x="5273300" y="3273466"/>
            <a:ext cx="767959" cy="153988"/>
          </a:xfrm>
          <a:prstGeom prst="wedgeRoundRectCallout">
            <a:avLst>
              <a:gd name="adj1" fmla="val -26284"/>
              <a:gd name="adj2" fmla="val -198427"/>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smtClean="0">
                <a:solidFill>
                  <a:schemeClr val="bg1"/>
                </a:solidFill>
                <a:latin typeface="Arial" charset="0"/>
              </a:rPr>
              <a:t>sept 14</a:t>
            </a:r>
            <a:endParaRPr lang="en-US" altLang="fr-FR" sz="1000" b="1" dirty="0">
              <a:solidFill>
                <a:schemeClr val="bg1"/>
              </a:solidFill>
              <a:latin typeface="Arial" charset="0"/>
            </a:endParaRPr>
          </a:p>
        </p:txBody>
      </p:sp>
      <p:sp>
        <p:nvSpPr>
          <p:cNvPr id="92" name="Organigramme : Décision 91"/>
          <p:cNvSpPr/>
          <p:nvPr/>
        </p:nvSpPr>
        <p:spPr bwMode="auto">
          <a:xfrm>
            <a:off x="7738460" y="2971215"/>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sp>
        <p:nvSpPr>
          <p:cNvPr id="93" name="Organigramme : Décision 92"/>
          <p:cNvSpPr/>
          <p:nvPr/>
        </p:nvSpPr>
        <p:spPr bwMode="auto">
          <a:xfrm>
            <a:off x="5309218" y="3774724"/>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sp>
        <p:nvSpPr>
          <p:cNvPr id="94" name="Rectangle à coins arrondis 72"/>
          <p:cNvSpPr>
            <a:spLocks noChangeArrowheads="1"/>
          </p:cNvSpPr>
          <p:nvPr>
            <p:custDataLst>
              <p:tags r:id="rId14"/>
            </p:custDataLst>
          </p:nvPr>
        </p:nvSpPr>
        <p:spPr bwMode="auto">
          <a:xfrm>
            <a:off x="5188353" y="4048315"/>
            <a:ext cx="767959" cy="153988"/>
          </a:xfrm>
          <a:prstGeom prst="wedgeRoundRectCallout">
            <a:avLst>
              <a:gd name="adj1" fmla="val -21704"/>
              <a:gd name="adj2" fmla="val -145135"/>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smtClean="0">
                <a:solidFill>
                  <a:schemeClr val="bg1"/>
                </a:solidFill>
                <a:latin typeface="Arial" charset="0"/>
              </a:rPr>
              <a:t>sept 14</a:t>
            </a:r>
            <a:endParaRPr lang="en-US" altLang="fr-FR" sz="1000" b="1" dirty="0">
              <a:solidFill>
                <a:schemeClr val="bg1"/>
              </a:solidFill>
              <a:latin typeface="Arial" charset="0"/>
            </a:endParaRPr>
          </a:p>
        </p:txBody>
      </p:sp>
      <p:sp>
        <p:nvSpPr>
          <p:cNvPr id="96" name="Rectangle à coins arrondis 72"/>
          <p:cNvSpPr>
            <a:spLocks noChangeArrowheads="1"/>
          </p:cNvSpPr>
          <p:nvPr>
            <p:custDataLst>
              <p:tags r:id="rId15"/>
            </p:custDataLst>
          </p:nvPr>
        </p:nvSpPr>
        <p:spPr bwMode="auto">
          <a:xfrm>
            <a:off x="5144410" y="1655578"/>
            <a:ext cx="763400" cy="343476"/>
          </a:xfrm>
          <a:prstGeom prst="wedgeRoundRectCallout">
            <a:avLst>
              <a:gd name="adj1" fmla="val 28557"/>
              <a:gd name="adj2" fmla="val -84231"/>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err="1" smtClean="0">
                <a:solidFill>
                  <a:schemeClr val="bg1"/>
                </a:solidFill>
                <a:latin typeface="Arial" charset="0"/>
              </a:rPr>
              <a:t>Déc</a:t>
            </a:r>
            <a:r>
              <a:rPr lang="en-US" altLang="fr-FR" sz="1000" b="1" dirty="0" smtClean="0">
                <a:solidFill>
                  <a:schemeClr val="bg1"/>
                </a:solidFill>
                <a:latin typeface="Arial" charset="0"/>
              </a:rPr>
              <a:t> 14</a:t>
            </a:r>
          </a:p>
          <a:p>
            <a:pPr algn="ctr">
              <a:spcBef>
                <a:spcPct val="0"/>
              </a:spcBef>
              <a:buFontTx/>
              <a:buNone/>
            </a:pPr>
            <a:r>
              <a:rPr lang="en-US" altLang="fr-FR" sz="1000" b="1" dirty="0" err="1" smtClean="0">
                <a:solidFill>
                  <a:schemeClr val="bg1"/>
                </a:solidFill>
                <a:latin typeface="Arial" charset="0"/>
              </a:rPr>
              <a:t>Gynéco</a:t>
            </a:r>
            <a:endParaRPr lang="en-US" altLang="fr-FR" sz="1000" b="1" dirty="0">
              <a:solidFill>
                <a:schemeClr val="bg1"/>
              </a:solidFill>
              <a:latin typeface="Arial" charset="0"/>
            </a:endParaRPr>
          </a:p>
        </p:txBody>
      </p:sp>
      <p:sp>
        <p:nvSpPr>
          <p:cNvPr id="98" name="Organigramme : Décision 97"/>
          <p:cNvSpPr/>
          <p:nvPr/>
        </p:nvSpPr>
        <p:spPr bwMode="auto">
          <a:xfrm>
            <a:off x="5693803" y="1399095"/>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cxnSp>
        <p:nvCxnSpPr>
          <p:cNvPr id="99" name="Connecteur droit avec flèche 98"/>
          <p:cNvCxnSpPr/>
          <p:nvPr/>
        </p:nvCxnSpPr>
        <p:spPr>
          <a:xfrm>
            <a:off x="3803717" y="5141318"/>
            <a:ext cx="5494074" cy="1"/>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0" name="Organigramme : Décision 99"/>
          <p:cNvSpPr/>
          <p:nvPr/>
        </p:nvSpPr>
        <p:spPr bwMode="auto">
          <a:xfrm>
            <a:off x="5860897" y="5696077"/>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sp>
        <p:nvSpPr>
          <p:cNvPr id="101" name="Rectangle à coins arrondis 72"/>
          <p:cNvSpPr>
            <a:spLocks noChangeArrowheads="1"/>
          </p:cNvSpPr>
          <p:nvPr>
            <p:custDataLst>
              <p:tags r:id="rId16"/>
            </p:custDataLst>
          </p:nvPr>
        </p:nvSpPr>
        <p:spPr bwMode="auto">
          <a:xfrm>
            <a:off x="5178402" y="5994831"/>
            <a:ext cx="952476" cy="816742"/>
          </a:xfrm>
          <a:prstGeom prst="wedgeRoundRectCallout">
            <a:avLst>
              <a:gd name="adj1" fmla="val 29705"/>
              <a:gd name="adj2" fmla="val -79660"/>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smtClean="0">
                <a:solidFill>
                  <a:schemeClr val="bg1"/>
                </a:solidFill>
                <a:latin typeface="Arial" charset="0"/>
              </a:rPr>
              <a:t>Dec 14</a:t>
            </a:r>
          </a:p>
          <a:p>
            <a:pPr algn="ctr">
              <a:spcBef>
                <a:spcPct val="0"/>
              </a:spcBef>
              <a:buFontTx/>
              <a:buNone/>
            </a:pPr>
            <a:r>
              <a:rPr lang="en-US" altLang="fr-FR" sz="1000" b="1" dirty="0" smtClean="0">
                <a:solidFill>
                  <a:schemeClr val="bg1"/>
                </a:solidFill>
                <a:latin typeface="Arial" charset="0"/>
              </a:rPr>
              <a:t>Accord de </a:t>
            </a:r>
            <a:r>
              <a:rPr lang="en-US" altLang="fr-FR" sz="1000" b="1" dirty="0" err="1" smtClean="0">
                <a:solidFill>
                  <a:schemeClr val="bg1"/>
                </a:solidFill>
                <a:latin typeface="Arial" charset="0"/>
              </a:rPr>
              <a:t>l’ARS</a:t>
            </a:r>
            <a:endParaRPr lang="en-US" altLang="fr-FR" sz="1000" b="1" dirty="0">
              <a:solidFill>
                <a:schemeClr val="bg1"/>
              </a:solidFill>
              <a:latin typeface="Arial" charset="0"/>
            </a:endParaRPr>
          </a:p>
        </p:txBody>
      </p:sp>
      <p:sp>
        <p:nvSpPr>
          <p:cNvPr id="103" name="Organigramme : Décision 102"/>
          <p:cNvSpPr/>
          <p:nvPr/>
        </p:nvSpPr>
        <p:spPr bwMode="auto">
          <a:xfrm>
            <a:off x="6550754" y="5696077"/>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sp>
        <p:nvSpPr>
          <p:cNvPr id="104" name="Rectangle à coins arrondis 72"/>
          <p:cNvSpPr>
            <a:spLocks noChangeArrowheads="1"/>
          </p:cNvSpPr>
          <p:nvPr>
            <p:custDataLst>
              <p:tags r:id="rId17"/>
            </p:custDataLst>
          </p:nvPr>
        </p:nvSpPr>
        <p:spPr bwMode="auto">
          <a:xfrm>
            <a:off x="6199651" y="5972299"/>
            <a:ext cx="952476" cy="816742"/>
          </a:xfrm>
          <a:prstGeom prst="wedgeRoundRectCallout">
            <a:avLst>
              <a:gd name="adj1" fmla="val -4725"/>
              <a:gd name="adj2" fmla="val -75241"/>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smtClean="0">
                <a:solidFill>
                  <a:schemeClr val="bg1"/>
                </a:solidFill>
                <a:latin typeface="Arial" charset="0"/>
              </a:rPr>
              <a:t>Mai 15</a:t>
            </a:r>
          </a:p>
          <a:p>
            <a:pPr algn="ctr">
              <a:spcBef>
                <a:spcPct val="0"/>
              </a:spcBef>
              <a:buFontTx/>
              <a:buNone/>
            </a:pPr>
            <a:r>
              <a:rPr lang="en-US" altLang="fr-FR" sz="1000" b="1" dirty="0" err="1" smtClean="0">
                <a:solidFill>
                  <a:schemeClr val="bg1"/>
                </a:solidFill>
                <a:latin typeface="Arial" charset="0"/>
              </a:rPr>
              <a:t>Ouverture</a:t>
            </a:r>
            <a:r>
              <a:rPr lang="en-US" altLang="fr-FR" sz="1000" b="1" dirty="0" smtClean="0">
                <a:solidFill>
                  <a:schemeClr val="bg1"/>
                </a:solidFill>
                <a:latin typeface="Arial" charset="0"/>
              </a:rPr>
              <a:t> du </a:t>
            </a:r>
            <a:r>
              <a:rPr lang="en-US" altLang="fr-FR" sz="1000" b="1" dirty="0" err="1" smtClean="0">
                <a:solidFill>
                  <a:schemeClr val="bg1"/>
                </a:solidFill>
                <a:latin typeface="Arial" charset="0"/>
              </a:rPr>
              <a:t>dispositif</a:t>
            </a:r>
            <a:endParaRPr lang="en-US" altLang="fr-FR" sz="1000" b="1" dirty="0">
              <a:solidFill>
                <a:schemeClr val="bg1"/>
              </a:solidFill>
              <a:latin typeface="Arial" charset="0"/>
            </a:endParaRPr>
          </a:p>
        </p:txBody>
      </p:sp>
      <p:sp>
        <p:nvSpPr>
          <p:cNvPr id="106" name="Rectangle à coins arrondis 72"/>
          <p:cNvSpPr>
            <a:spLocks noChangeArrowheads="1"/>
          </p:cNvSpPr>
          <p:nvPr>
            <p:custDataLst>
              <p:tags r:id="rId18"/>
            </p:custDataLst>
          </p:nvPr>
        </p:nvSpPr>
        <p:spPr bwMode="auto">
          <a:xfrm>
            <a:off x="7669237" y="3357942"/>
            <a:ext cx="767959" cy="153988"/>
          </a:xfrm>
          <a:prstGeom prst="wedgeRoundRectCallout">
            <a:avLst>
              <a:gd name="adj1" fmla="val -26284"/>
              <a:gd name="adj2" fmla="val -198427"/>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err="1" smtClean="0">
                <a:solidFill>
                  <a:schemeClr val="bg1"/>
                </a:solidFill>
                <a:latin typeface="Arial" charset="0"/>
              </a:rPr>
              <a:t>Fév</a:t>
            </a:r>
            <a:r>
              <a:rPr lang="en-US" altLang="fr-FR" sz="1000" b="1" dirty="0" smtClean="0">
                <a:solidFill>
                  <a:schemeClr val="bg1"/>
                </a:solidFill>
                <a:latin typeface="Arial" charset="0"/>
              </a:rPr>
              <a:t> 16</a:t>
            </a:r>
            <a:endParaRPr lang="en-US" altLang="fr-FR" sz="1000" b="1" dirty="0">
              <a:solidFill>
                <a:schemeClr val="bg1"/>
              </a:solidFill>
              <a:latin typeface="Arial" charset="0"/>
            </a:endParaRPr>
          </a:p>
        </p:txBody>
      </p:sp>
      <p:graphicFrame>
        <p:nvGraphicFramePr>
          <p:cNvPr id="19" name="Tableau 18"/>
          <p:cNvGraphicFramePr>
            <a:graphicFrameLocks noGrp="1"/>
          </p:cNvGraphicFramePr>
          <p:nvPr/>
        </p:nvGraphicFramePr>
        <p:xfrm>
          <a:off x="-2051538" y="1148862"/>
          <a:ext cx="208280" cy="365760"/>
        </p:xfrm>
        <a:graphic>
          <a:graphicData uri="http://schemas.openxmlformats.org/drawingml/2006/table">
            <a:tbl>
              <a:tblPr/>
              <a:tblGrid>
                <a:gridCol w="208280"/>
              </a:tblGrid>
              <a:tr h="0">
                <a:tc>
                  <a:txBody>
                    <a:bodyPr/>
                    <a:lstStyle/>
                    <a:p>
                      <a:endParaRPr lang="fr-FR" dirty="0"/>
                    </a:p>
                  </a:txBody>
                  <a:tcPr>
                    <a:lnL w="28575" cmpd="sng">
                      <a:solidFill>
                        <a:schemeClr val="tx2">
                          <a:lumMod val="60000"/>
                          <a:lumOff val="40000"/>
                        </a:schemeClr>
                      </a:solidFill>
                      <a:prstDash val="sysDot"/>
                    </a:lnL>
                    <a:lnR w="28575" cmpd="sng">
                      <a:solidFill>
                        <a:schemeClr val="tx2">
                          <a:lumMod val="60000"/>
                          <a:lumOff val="40000"/>
                        </a:schemeClr>
                      </a:solidFill>
                      <a:prstDash val="sysDot"/>
                    </a:lnR>
                    <a:lnT w="28575" cmpd="sng">
                      <a:solidFill>
                        <a:schemeClr val="tx2">
                          <a:lumMod val="60000"/>
                          <a:lumOff val="40000"/>
                        </a:schemeClr>
                      </a:solidFill>
                      <a:prstDash val="sysDot"/>
                    </a:lnT>
                    <a:lnB w="28575" cmpd="sng">
                      <a:solidFill>
                        <a:schemeClr val="tx2">
                          <a:lumMod val="60000"/>
                          <a:lumOff val="40000"/>
                        </a:schemeClr>
                      </a:solidFill>
                      <a:prstDash val="sysDot"/>
                    </a:lnB>
                  </a:tcPr>
                </a:tc>
              </a:tr>
            </a:tbl>
          </a:graphicData>
        </a:graphic>
      </p:graphicFrame>
      <p:cxnSp>
        <p:nvCxnSpPr>
          <p:cNvPr id="41" name="Connecteur droit avec flèche 40"/>
          <p:cNvCxnSpPr/>
          <p:nvPr/>
        </p:nvCxnSpPr>
        <p:spPr>
          <a:xfrm>
            <a:off x="5328968" y="5730963"/>
            <a:ext cx="3956058" cy="0"/>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3" name="Text Box 128"/>
          <p:cNvSpPr txBox="1">
            <a:spLocks noChangeArrowheads="1"/>
          </p:cNvSpPr>
          <p:nvPr>
            <p:custDataLst>
              <p:tags r:id="rId19"/>
            </p:custDataLst>
          </p:nvPr>
        </p:nvSpPr>
        <p:spPr bwMode="auto">
          <a:xfrm>
            <a:off x="-60874" y="4363409"/>
            <a:ext cx="28919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100"/>
              </a:spcBef>
              <a:buFontTx/>
              <a:buNone/>
            </a:pPr>
            <a:r>
              <a:rPr lang="fr-FR" altLang="fr-FR" sz="1800" b="1" dirty="0" smtClean="0">
                <a:solidFill>
                  <a:srgbClr val="000000"/>
                </a:solidFill>
                <a:latin typeface="Arial" charset="0"/>
              </a:rPr>
              <a:t>. Répertoire du matériel spécifique handicap</a:t>
            </a:r>
            <a:endParaRPr lang="fr-FR" altLang="fr-FR" sz="1800" b="1" dirty="0">
              <a:solidFill>
                <a:srgbClr val="000000"/>
              </a:solidFill>
              <a:latin typeface="Arial" charset="0"/>
            </a:endParaRPr>
          </a:p>
        </p:txBody>
      </p:sp>
      <p:sp>
        <p:nvSpPr>
          <p:cNvPr id="44" name="Organigramme : Décision 43"/>
          <p:cNvSpPr/>
          <p:nvPr/>
        </p:nvSpPr>
        <p:spPr bwMode="auto">
          <a:xfrm>
            <a:off x="6484988" y="4466175"/>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sp>
        <p:nvSpPr>
          <p:cNvPr id="46" name="Rectangle à coins arrondis 72"/>
          <p:cNvSpPr>
            <a:spLocks noChangeArrowheads="1"/>
          </p:cNvSpPr>
          <p:nvPr>
            <p:custDataLst>
              <p:tags r:id="rId20"/>
            </p:custDataLst>
          </p:nvPr>
        </p:nvSpPr>
        <p:spPr bwMode="auto">
          <a:xfrm>
            <a:off x="6157227" y="4744436"/>
            <a:ext cx="625092" cy="187673"/>
          </a:xfrm>
          <a:prstGeom prst="wedgeRoundRectCallout">
            <a:avLst>
              <a:gd name="adj1" fmla="val 4346"/>
              <a:gd name="adj2" fmla="val -158484"/>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smtClean="0">
                <a:solidFill>
                  <a:schemeClr val="bg1"/>
                </a:solidFill>
                <a:latin typeface="Arial" charset="0"/>
              </a:rPr>
              <a:t>Mai 15</a:t>
            </a:r>
            <a:endParaRPr lang="en-US" altLang="fr-FR" sz="1000" b="1" dirty="0">
              <a:solidFill>
                <a:schemeClr val="bg1"/>
              </a:solidFill>
              <a:latin typeface="Arial" charset="0"/>
            </a:endParaRPr>
          </a:p>
        </p:txBody>
      </p:sp>
      <p:cxnSp>
        <p:nvCxnSpPr>
          <p:cNvPr id="48" name="Connecteur droit avec flèche 47"/>
          <p:cNvCxnSpPr/>
          <p:nvPr/>
        </p:nvCxnSpPr>
        <p:spPr>
          <a:xfrm flipV="1">
            <a:off x="6644931" y="4533937"/>
            <a:ext cx="333678" cy="1290"/>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9" name="Rectangle à coins arrondis 72"/>
          <p:cNvSpPr>
            <a:spLocks noChangeArrowheads="1"/>
          </p:cNvSpPr>
          <p:nvPr>
            <p:custDataLst>
              <p:tags r:id="rId21"/>
            </p:custDataLst>
          </p:nvPr>
        </p:nvSpPr>
        <p:spPr bwMode="auto">
          <a:xfrm>
            <a:off x="6817805" y="4745082"/>
            <a:ext cx="625092" cy="187673"/>
          </a:xfrm>
          <a:prstGeom prst="wedgeRoundRectCallout">
            <a:avLst>
              <a:gd name="adj1" fmla="val -17697"/>
              <a:gd name="adj2" fmla="val -158484"/>
              <a:gd name="adj3" fmla="val 16667"/>
            </a:avLst>
          </a:prstGeom>
          <a:solidFill>
            <a:srgbClr val="0070C0"/>
          </a:solidFill>
          <a:ln w="9525" algn="ctr">
            <a:solidFill>
              <a:srgbClr val="990000"/>
            </a:solidFill>
            <a:prstDash val="sysDash"/>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fr-FR" sz="1000" b="1" dirty="0" err="1" smtClean="0">
                <a:solidFill>
                  <a:schemeClr val="bg1"/>
                </a:solidFill>
                <a:latin typeface="Arial" charset="0"/>
              </a:rPr>
              <a:t>juill</a:t>
            </a:r>
            <a:r>
              <a:rPr lang="en-US" altLang="fr-FR" sz="1000" b="1" dirty="0" smtClean="0">
                <a:solidFill>
                  <a:schemeClr val="bg1"/>
                </a:solidFill>
                <a:latin typeface="Arial" charset="0"/>
              </a:rPr>
              <a:t> 15</a:t>
            </a:r>
            <a:endParaRPr lang="en-US" altLang="fr-FR" sz="1000" b="1" dirty="0">
              <a:solidFill>
                <a:schemeClr val="bg1"/>
              </a:solidFill>
              <a:latin typeface="Arial" charset="0"/>
            </a:endParaRPr>
          </a:p>
        </p:txBody>
      </p:sp>
      <p:sp>
        <p:nvSpPr>
          <p:cNvPr id="50" name="Organigramme : Décision 49"/>
          <p:cNvSpPr/>
          <p:nvPr/>
        </p:nvSpPr>
        <p:spPr bwMode="auto">
          <a:xfrm>
            <a:off x="6937049" y="4442628"/>
            <a:ext cx="167094" cy="122237"/>
          </a:xfrm>
          <a:prstGeom prst="flowChartDecision">
            <a:avLst/>
          </a:prstGeom>
          <a:solidFill>
            <a:srgbClr val="DCF100">
              <a:lumMod val="20000"/>
              <a:lumOff val="80000"/>
            </a:srgbClr>
          </a:solidFill>
          <a:ln w="28575" algn="ctr">
            <a:solidFill>
              <a:srgbClr val="808080"/>
            </a:solidFill>
            <a:round/>
            <a:headEnd/>
            <a:tailEnd/>
          </a:ln>
        </p:spPr>
        <p:txBody>
          <a:bodyPr wrap="none" lIns="0" tIns="0" rIns="0" bIns="0" anchor="ctr"/>
          <a:lstStyle/>
          <a:p>
            <a:pPr fontAlgn="auto">
              <a:spcBef>
                <a:spcPts val="0"/>
              </a:spcBef>
              <a:spcAft>
                <a:spcPts val="0"/>
              </a:spcAft>
              <a:defRPr/>
            </a:pPr>
            <a:endParaRPr lang="fr-FR" sz="8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81690636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9386" y="-99392"/>
            <a:ext cx="8750300" cy="1143000"/>
          </a:xfrm>
        </p:spPr>
        <p:txBody>
          <a:bodyPr/>
          <a:lstStyle/>
          <a:p>
            <a:r>
              <a:rPr lang="fr-FR" dirty="0" smtClean="0"/>
              <a:t>Contexte du projet</a:t>
            </a:r>
            <a:endParaRPr lang="fr-FR" dirty="0"/>
          </a:p>
        </p:txBody>
      </p:sp>
      <p:sp>
        <p:nvSpPr>
          <p:cNvPr id="6" name="Espace réservé du numéro de diapositive 5"/>
          <p:cNvSpPr>
            <a:spLocks noGrp="1"/>
          </p:cNvSpPr>
          <p:nvPr>
            <p:ph type="sldNum" sz="quarter" idx="12"/>
          </p:nvPr>
        </p:nvSpPr>
        <p:spPr/>
        <p:txBody>
          <a:bodyPr/>
          <a:lstStyle/>
          <a:p>
            <a:pPr>
              <a:defRPr/>
            </a:pPr>
            <a:fld id="{8AC97483-D055-4937-851B-E7EE5D7FD128}" type="slidenum">
              <a:rPr lang="fr-FR" smtClean="0"/>
              <a:pPr>
                <a:defRPr/>
              </a:pPr>
              <a:t>2</a:t>
            </a:fld>
            <a:endParaRPr lang="fr-FR" dirty="0"/>
          </a:p>
        </p:txBody>
      </p:sp>
      <p:sp>
        <p:nvSpPr>
          <p:cNvPr id="7" name="Rectangle à coins arrondis 6"/>
          <p:cNvSpPr/>
          <p:nvPr/>
        </p:nvSpPr>
        <p:spPr>
          <a:xfrm>
            <a:off x="180405" y="1484784"/>
            <a:ext cx="3240359" cy="4536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smtClean="0">
                <a:solidFill>
                  <a:schemeClr val="tx1"/>
                </a:solidFill>
                <a:latin typeface="Arial" panose="020B0604020202020204" pitchFamily="34" charset="0"/>
                <a:cs typeface="Arial" panose="020B0604020202020204" pitchFamily="34" charset="0"/>
              </a:rPr>
              <a:t>National </a:t>
            </a:r>
          </a:p>
          <a:p>
            <a:endParaRPr lang="fr-FR" dirty="0">
              <a:solidFill>
                <a:schemeClr val="tx1"/>
              </a:solidFill>
            </a:endParaRPr>
          </a:p>
          <a:p>
            <a:pPr marL="185738" indent="-185738">
              <a:spcAft>
                <a:spcPts val="1200"/>
              </a:spcAft>
              <a:buFont typeface="Arial" panose="020B0604020202020204" pitchFamily="34" charset="0"/>
              <a:buChar char="•"/>
            </a:pPr>
            <a:r>
              <a:rPr lang="fr-FR" dirty="0" smtClean="0">
                <a:solidFill>
                  <a:schemeClr val="tx1"/>
                </a:solidFill>
                <a:latin typeface="Arial" panose="020B0604020202020204" pitchFamily="34" charset="0"/>
                <a:cs typeface="Arial" panose="020B0604020202020204" pitchFamily="34" charset="0"/>
              </a:rPr>
              <a:t>La </a:t>
            </a:r>
            <a:r>
              <a:rPr lang="fr-FR" dirty="0">
                <a:solidFill>
                  <a:schemeClr val="tx1"/>
                </a:solidFill>
                <a:latin typeface="Arial" panose="020B0604020202020204" pitchFamily="34" charset="0"/>
                <a:cs typeface="Arial" panose="020B0604020202020204" pitchFamily="34" charset="0"/>
              </a:rPr>
              <a:t>loi </a:t>
            </a:r>
            <a:r>
              <a:rPr lang="fr-FR" dirty="0" smtClean="0">
                <a:solidFill>
                  <a:schemeClr val="tx1"/>
                </a:solidFill>
                <a:latin typeface="Arial" panose="020B0604020202020204" pitchFamily="34" charset="0"/>
                <a:cs typeface="Arial" panose="020B0604020202020204" pitchFamily="34" charset="0"/>
              </a:rPr>
              <a:t>2005-102 du </a:t>
            </a:r>
            <a:r>
              <a:rPr lang="fr-FR" dirty="0">
                <a:solidFill>
                  <a:schemeClr val="tx1"/>
                </a:solidFill>
                <a:latin typeface="Arial" panose="020B0604020202020204" pitchFamily="34" charset="0"/>
                <a:cs typeface="Arial" panose="020B0604020202020204" pitchFamily="34" charset="0"/>
              </a:rPr>
              <a:t>11 février 2005</a:t>
            </a:r>
          </a:p>
          <a:p>
            <a:pPr marL="185738" indent="-185738">
              <a:spcAft>
                <a:spcPts val="1200"/>
              </a:spcAft>
              <a:buFont typeface="Arial" panose="020B0604020202020204" pitchFamily="34" charset="0"/>
              <a:buChar char="•"/>
            </a:pPr>
            <a:r>
              <a:rPr lang="fr-FR" dirty="0" smtClean="0">
                <a:solidFill>
                  <a:schemeClr val="tx1"/>
                </a:solidFill>
                <a:latin typeface="Arial" panose="020B0604020202020204" pitchFamily="34" charset="0"/>
                <a:cs typeface="Arial" panose="020B0604020202020204" pitchFamily="34" charset="0"/>
              </a:rPr>
              <a:t>Plusieurs études et rapports sur  </a:t>
            </a:r>
            <a:r>
              <a:rPr lang="fr-FR" spc="-150" dirty="0" smtClean="0">
                <a:solidFill>
                  <a:schemeClr val="tx1"/>
                </a:solidFill>
                <a:latin typeface="Arial" panose="020B0604020202020204" pitchFamily="34" charset="0"/>
                <a:cs typeface="Arial" panose="020B0604020202020204" pitchFamily="34" charset="0"/>
              </a:rPr>
              <a:t>l’accessibilité </a:t>
            </a:r>
            <a:r>
              <a:rPr lang="fr-FR" dirty="0" smtClean="0">
                <a:solidFill>
                  <a:schemeClr val="tx1"/>
                </a:solidFill>
                <a:latin typeface="Arial" panose="020B0604020202020204" pitchFamily="34" charset="0"/>
                <a:cs typeface="Arial" panose="020B0604020202020204" pitchFamily="34" charset="0"/>
              </a:rPr>
              <a:t>aux soins des personnes en situation de handicap</a:t>
            </a:r>
          </a:p>
          <a:p>
            <a:pPr marL="185738" indent="-185738">
              <a:spcAft>
                <a:spcPts val="1200"/>
              </a:spcAft>
              <a:buFont typeface="Arial" panose="020B0604020202020204" pitchFamily="34" charset="0"/>
              <a:buChar char="•"/>
            </a:pPr>
            <a:r>
              <a:rPr lang="fr-FR" dirty="0" smtClean="0">
                <a:solidFill>
                  <a:schemeClr val="tx1"/>
                </a:solidFill>
                <a:latin typeface="Arial" panose="020B0604020202020204" pitchFamily="34" charset="0"/>
                <a:cs typeface="Arial" panose="020B0604020202020204" pitchFamily="34" charset="0"/>
              </a:rPr>
              <a:t>Des plans et </a:t>
            </a:r>
            <a:r>
              <a:rPr lang="fr-FR" spc="-150" dirty="0" smtClean="0">
                <a:solidFill>
                  <a:schemeClr val="tx1"/>
                </a:solidFill>
                <a:latin typeface="Arial" panose="020B0604020202020204" pitchFamily="34" charset="0"/>
                <a:cs typeface="Arial" panose="020B0604020202020204" pitchFamily="34" charset="0"/>
              </a:rPr>
              <a:t>programmes</a:t>
            </a:r>
            <a:r>
              <a:rPr lang="fr-FR" dirty="0" smtClean="0">
                <a:solidFill>
                  <a:schemeClr val="tx1"/>
                </a:solidFill>
                <a:latin typeface="Arial" panose="020B0604020202020204" pitchFamily="34" charset="0"/>
                <a:cs typeface="Arial" panose="020B0604020202020204" pitchFamily="34" charset="0"/>
              </a:rPr>
              <a:t> en faveur des personnes en situation de handicap</a:t>
            </a:r>
            <a:endParaRPr lang="fr-FR" dirty="0">
              <a:solidFill>
                <a:schemeClr val="tx1"/>
              </a:solidFill>
              <a:latin typeface="Arial" panose="020B0604020202020204" pitchFamily="34" charset="0"/>
              <a:cs typeface="Arial" panose="020B0604020202020204" pitchFamily="34" charset="0"/>
            </a:endParaRPr>
          </a:p>
          <a:p>
            <a:pPr marL="185738" indent="-185738">
              <a:spcAft>
                <a:spcPts val="600"/>
              </a:spcAft>
              <a:buFont typeface="Arial" panose="020B0604020202020204" pitchFamily="34" charset="0"/>
              <a:buChar char="•"/>
            </a:pPr>
            <a:endParaRPr lang="fr-FR" dirty="0">
              <a:solidFill>
                <a:schemeClr val="tx1"/>
              </a:solidFill>
            </a:endParaRPr>
          </a:p>
        </p:txBody>
      </p:sp>
      <p:sp>
        <p:nvSpPr>
          <p:cNvPr id="8" name="Rectangle à coins arrondis 7"/>
          <p:cNvSpPr/>
          <p:nvPr/>
        </p:nvSpPr>
        <p:spPr>
          <a:xfrm>
            <a:off x="3587987" y="1484784"/>
            <a:ext cx="2713098" cy="4536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u="sng" dirty="0" smtClean="0">
              <a:solidFill>
                <a:schemeClr val="tx1"/>
              </a:solidFill>
              <a:latin typeface="Arial" panose="020B0604020202020204" pitchFamily="34" charset="0"/>
              <a:cs typeface="Arial" panose="020B0604020202020204" pitchFamily="34" charset="0"/>
            </a:endParaRPr>
          </a:p>
          <a:p>
            <a:pPr algn="ctr"/>
            <a:endParaRPr lang="fr-FR" sz="2000" b="1" u="sng" dirty="0">
              <a:solidFill>
                <a:schemeClr val="tx1"/>
              </a:solidFill>
              <a:latin typeface="Arial" panose="020B0604020202020204" pitchFamily="34" charset="0"/>
              <a:cs typeface="Arial" panose="020B0604020202020204" pitchFamily="34" charset="0"/>
            </a:endParaRPr>
          </a:p>
          <a:p>
            <a:pPr algn="ctr"/>
            <a:endParaRPr lang="fr-FR" sz="2000" b="1" u="sng" dirty="0" smtClean="0">
              <a:solidFill>
                <a:schemeClr val="tx1"/>
              </a:solidFill>
              <a:latin typeface="Arial" panose="020B0604020202020204" pitchFamily="34" charset="0"/>
              <a:cs typeface="Arial" panose="020B0604020202020204" pitchFamily="34" charset="0"/>
            </a:endParaRPr>
          </a:p>
          <a:p>
            <a:pPr algn="ctr"/>
            <a:r>
              <a:rPr lang="fr-FR" sz="2000" b="1" u="sng" dirty="0" smtClean="0">
                <a:solidFill>
                  <a:schemeClr val="tx1"/>
                </a:solidFill>
                <a:latin typeface="Arial" panose="020B0604020202020204" pitchFamily="34" charset="0"/>
                <a:cs typeface="Arial" panose="020B0604020202020204" pitchFamily="34" charset="0"/>
              </a:rPr>
              <a:t>Régional </a:t>
            </a:r>
          </a:p>
          <a:p>
            <a:pPr algn="ctr"/>
            <a:endParaRPr lang="fr-FR" dirty="0">
              <a:solidFill>
                <a:schemeClr val="tx1"/>
              </a:solidFill>
            </a:endParaRPr>
          </a:p>
          <a:p>
            <a:pPr marL="185738" indent="-185738">
              <a:spcAft>
                <a:spcPts val="600"/>
              </a:spcAft>
              <a:buFont typeface="Arial" panose="020B0604020202020204" pitchFamily="34" charset="0"/>
              <a:buChar char="•"/>
            </a:pPr>
            <a:r>
              <a:rPr lang="fr-FR" dirty="0" smtClean="0">
                <a:solidFill>
                  <a:schemeClr val="tx1"/>
                </a:solidFill>
                <a:latin typeface="Arial" panose="020B0604020202020204" pitchFamily="34" charset="0"/>
                <a:cs typeface="Arial" panose="020B0604020202020204" pitchFamily="34" charset="0"/>
              </a:rPr>
              <a:t>Objectif n°11 du SROMS des Pays de la Loire : </a:t>
            </a:r>
            <a:r>
              <a:rPr lang="fr-FR" dirty="0">
                <a:solidFill>
                  <a:schemeClr val="tx1"/>
                </a:solidFill>
                <a:latin typeface="Arial" panose="020B0604020202020204" pitchFamily="34" charset="0"/>
                <a:cs typeface="Arial" panose="020B0604020202020204" pitchFamily="34" charset="0"/>
              </a:rPr>
              <a:t>articuler les dispositifs de soins, sociaux, et médico-sociaux</a:t>
            </a:r>
          </a:p>
          <a:p>
            <a:pPr>
              <a:spcAft>
                <a:spcPts val="600"/>
              </a:spcAft>
            </a:pPr>
            <a:endParaRPr lang="fr-FR" dirty="0">
              <a:solidFill>
                <a:schemeClr val="tx1"/>
              </a:solidFill>
            </a:endParaRPr>
          </a:p>
          <a:p>
            <a:pPr>
              <a:spcAft>
                <a:spcPts val="600"/>
              </a:spcAft>
            </a:pPr>
            <a:endParaRPr lang="fr-FR" dirty="0" smtClean="0">
              <a:solidFill>
                <a:schemeClr val="tx1"/>
              </a:solidFill>
            </a:endParaRPr>
          </a:p>
          <a:p>
            <a:pPr>
              <a:spcAft>
                <a:spcPts val="600"/>
              </a:spcAft>
            </a:pPr>
            <a:endParaRPr lang="fr-FR" dirty="0">
              <a:solidFill>
                <a:schemeClr val="tx1"/>
              </a:solidFill>
            </a:endParaRPr>
          </a:p>
          <a:p>
            <a:pPr>
              <a:spcAft>
                <a:spcPts val="600"/>
              </a:spcAft>
            </a:pPr>
            <a:endParaRPr lang="fr-FR" dirty="0" smtClean="0">
              <a:solidFill>
                <a:schemeClr val="tx1"/>
              </a:solidFill>
            </a:endParaRPr>
          </a:p>
          <a:p>
            <a:pPr>
              <a:spcAft>
                <a:spcPts val="600"/>
              </a:spcAft>
              <a:buFont typeface="Arial" panose="020B0604020202020204" pitchFamily="34" charset="0"/>
              <a:buChar char="•"/>
            </a:pPr>
            <a:endParaRPr lang="fr-FR" dirty="0">
              <a:solidFill>
                <a:schemeClr val="tx1"/>
              </a:solidFill>
            </a:endParaRPr>
          </a:p>
          <a:p>
            <a:pPr>
              <a:spcAft>
                <a:spcPts val="600"/>
              </a:spcAft>
              <a:buFont typeface="Arial" panose="020B0604020202020204" pitchFamily="34" charset="0"/>
              <a:buChar char="•"/>
            </a:pPr>
            <a:endParaRPr lang="fr-FR" dirty="0" smtClean="0">
              <a:solidFill>
                <a:schemeClr val="tx1"/>
              </a:solidFill>
            </a:endParaRPr>
          </a:p>
          <a:p>
            <a:pPr>
              <a:spcAft>
                <a:spcPts val="600"/>
              </a:spcAft>
              <a:buFont typeface="Arial" panose="020B0604020202020204" pitchFamily="34" charset="0"/>
              <a:buChar char="•"/>
            </a:pPr>
            <a:endParaRPr lang="fr-FR" dirty="0">
              <a:solidFill>
                <a:schemeClr val="tx1"/>
              </a:solidFill>
            </a:endParaRPr>
          </a:p>
          <a:p>
            <a:pPr>
              <a:spcAft>
                <a:spcPts val="600"/>
              </a:spcAft>
              <a:buFont typeface="Arial" panose="020B0604020202020204" pitchFamily="34" charset="0"/>
              <a:buChar char="•"/>
            </a:pPr>
            <a:endParaRPr lang="fr-FR" dirty="0">
              <a:solidFill>
                <a:schemeClr val="tx1"/>
              </a:solidFill>
            </a:endParaRPr>
          </a:p>
        </p:txBody>
      </p:sp>
      <p:sp>
        <p:nvSpPr>
          <p:cNvPr id="9" name="Rectangle à coins arrondis 8"/>
          <p:cNvSpPr/>
          <p:nvPr/>
        </p:nvSpPr>
        <p:spPr>
          <a:xfrm>
            <a:off x="6445101" y="1484784"/>
            <a:ext cx="3096344" cy="4536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smtClean="0">
                <a:solidFill>
                  <a:schemeClr val="tx1"/>
                </a:solidFill>
                <a:latin typeface="Arial" panose="020B0604020202020204" pitchFamily="34" charset="0"/>
                <a:cs typeface="Arial" panose="020B0604020202020204" pitchFamily="34" charset="0"/>
              </a:rPr>
              <a:t>Local</a:t>
            </a:r>
          </a:p>
          <a:p>
            <a:pPr algn="ctr"/>
            <a:endParaRPr lang="fr-FR" dirty="0">
              <a:solidFill>
                <a:schemeClr val="tx1"/>
              </a:solidFill>
            </a:endParaRPr>
          </a:p>
          <a:p>
            <a:pPr marL="176213" lvl="0" indent="-176213">
              <a:buFont typeface="Arial" panose="020B0604020202020204" pitchFamily="34" charset="0"/>
              <a:buChar char="•"/>
            </a:pPr>
            <a:r>
              <a:rPr lang="fr-FR" dirty="0">
                <a:solidFill>
                  <a:schemeClr val="tx1"/>
                </a:solidFill>
                <a:latin typeface="Arial" panose="020B0604020202020204" pitchFamily="34" charset="0"/>
                <a:cs typeface="Arial" panose="020B0604020202020204" pitchFamily="34" charset="0"/>
              </a:rPr>
              <a:t>Un partenariat de plus en plus «vivant » avec les associations des patients </a:t>
            </a:r>
            <a:endParaRPr lang="fr-FR" dirty="0" smtClean="0">
              <a:solidFill>
                <a:schemeClr val="tx1"/>
              </a:solidFill>
              <a:latin typeface="Arial" panose="020B0604020202020204" pitchFamily="34" charset="0"/>
              <a:cs typeface="Arial" panose="020B0604020202020204" pitchFamily="34" charset="0"/>
            </a:endParaRPr>
          </a:p>
          <a:p>
            <a:pPr marL="176213" lvl="0" indent="-176213"/>
            <a:endParaRPr lang="fr-FR" dirty="0" smtClean="0">
              <a:solidFill>
                <a:schemeClr val="tx1"/>
              </a:solidFill>
              <a:latin typeface="Arial" panose="020B0604020202020204" pitchFamily="34" charset="0"/>
              <a:cs typeface="Arial" panose="020B0604020202020204" pitchFamily="34" charset="0"/>
            </a:endParaRPr>
          </a:p>
          <a:p>
            <a:pPr marL="176213" lvl="0" indent="-176213">
              <a:buFont typeface="Arial" panose="020B0604020202020204" pitchFamily="34" charset="0"/>
              <a:buChar char="•"/>
            </a:pPr>
            <a:r>
              <a:rPr lang="fr-FR" dirty="0" smtClean="0">
                <a:solidFill>
                  <a:schemeClr val="tx1"/>
                </a:solidFill>
                <a:latin typeface="Arial" panose="020B0604020202020204" pitchFamily="34" charset="0"/>
                <a:cs typeface="Arial" panose="020B0604020202020204" pitchFamily="34" charset="0"/>
              </a:rPr>
              <a:t>L’accueil </a:t>
            </a:r>
            <a:r>
              <a:rPr lang="fr-FR" dirty="0">
                <a:solidFill>
                  <a:schemeClr val="tx1"/>
                </a:solidFill>
                <a:latin typeface="Arial" panose="020B0604020202020204" pitchFamily="34" charset="0"/>
                <a:cs typeface="Arial" panose="020B0604020202020204" pitchFamily="34" charset="0"/>
              </a:rPr>
              <a:t>et  la prise en charge des personnes handicapées au CHM ne donnent pas entière satisfaction aux professionnels et aux usagers. </a:t>
            </a:r>
          </a:p>
        </p:txBody>
      </p:sp>
    </p:spTree>
    <p:extLst>
      <p:ext uri="{BB962C8B-B14F-4D97-AF65-F5344CB8AC3E}">
        <p14:creationId xmlns:p14="http://schemas.microsoft.com/office/powerpoint/2010/main" val="92681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468437" y="1412776"/>
            <a:ext cx="9145016" cy="4525963"/>
          </a:xfrm>
        </p:spPr>
        <p:txBody>
          <a:bodyPr>
            <a:normAutofit fontScale="92500"/>
          </a:bodyPr>
          <a:lstStyle/>
          <a:p>
            <a:pPr>
              <a:lnSpc>
                <a:spcPct val="150000"/>
              </a:lnSpc>
            </a:pPr>
            <a:r>
              <a:rPr lang="fr-FR" sz="2800" dirty="0" smtClean="0"/>
              <a:t>Un accès aux soins facilité et non stigmatisant</a:t>
            </a:r>
          </a:p>
          <a:p>
            <a:pPr>
              <a:lnSpc>
                <a:spcPct val="110000"/>
              </a:lnSpc>
            </a:pPr>
            <a:r>
              <a:rPr lang="fr-FR" sz="2800" dirty="0" smtClean="0"/>
              <a:t>Un meilleur vécu de la prise en charge à la fois pour le patient et pour les professionnels</a:t>
            </a:r>
          </a:p>
          <a:p>
            <a:pPr>
              <a:lnSpc>
                <a:spcPct val="150000"/>
              </a:lnSpc>
            </a:pPr>
            <a:r>
              <a:rPr lang="fr-FR" sz="2800" dirty="0"/>
              <a:t>Une vraie culture du handicap au sein du </a:t>
            </a:r>
            <a:r>
              <a:rPr lang="fr-FR" sz="2800" dirty="0" smtClean="0"/>
              <a:t>CHM</a:t>
            </a:r>
          </a:p>
          <a:p>
            <a:pPr>
              <a:lnSpc>
                <a:spcPct val="150000"/>
              </a:lnSpc>
            </a:pPr>
            <a:r>
              <a:rPr lang="fr-FR" sz="2800" dirty="0" smtClean="0"/>
              <a:t>Une vraie mobilisation des personnels</a:t>
            </a:r>
          </a:p>
          <a:p>
            <a:pPr>
              <a:lnSpc>
                <a:spcPct val="150000"/>
              </a:lnSpc>
            </a:pPr>
            <a:r>
              <a:rPr lang="fr-FR" sz="2800" spc="-150" dirty="0" smtClean="0"/>
              <a:t>Un partenariat riche avec les associations des usagers handicapés</a:t>
            </a:r>
          </a:p>
          <a:p>
            <a:pPr>
              <a:lnSpc>
                <a:spcPct val="150000"/>
              </a:lnSpc>
            </a:pPr>
            <a:r>
              <a:rPr lang="fr-FR" sz="2800" dirty="0" smtClean="0"/>
              <a:t>Des innovations concrètes et pratiques</a:t>
            </a:r>
          </a:p>
          <a:p>
            <a:pPr marL="0" indent="0">
              <a:buNone/>
            </a:pPr>
            <a:endParaRPr lang="fr-FR" sz="2800" dirty="0"/>
          </a:p>
          <a:p>
            <a:pPr marL="0" indent="0">
              <a:buNone/>
            </a:pPr>
            <a:endParaRPr lang="fr-FR" sz="2800" dirty="0"/>
          </a:p>
        </p:txBody>
      </p:sp>
      <p:sp>
        <p:nvSpPr>
          <p:cNvPr id="4" name="Espace réservé du numéro de diapositive 3"/>
          <p:cNvSpPr>
            <a:spLocks noGrp="1"/>
          </p:cNvSpPr>
          <p:nvPr>
            <p:ph type="sldNum" sz="quarter" idx="12"/>
          </p:nvPr>
        </p:nvSpPr>
        <p:spPr/>
        <p:txBody>
          <a:bodyPr/>
          <a:lstStyle/>
          <a:p>
            <a:fld id="{BF996229-327E-4E39-9C75-5E47943037DA}" type="slidenum">
              <a:rPr lang="fr-FR" smtClean="0"/>
              <a:t>20</a:t>
            </a:fld>
            <a:endParaRPr lang="fr-FR" dirty="0"/>
          </a:p>
        </p:txBody>
      </p:sp>
    </p:spTree>
    <p:extLst>
      <p:ext uri="{BB962C8B-B14F-4D97-AF65-F5344CB8AC3E}">
        <p14:creationId xmlns:p14="http://schemas.microsoft.com/office/powerpoint/2010/main" val="1171746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421" y="0"/>
            <a:ext cx="8749665" cy="792088"/>
          </a:xfrm>
        </p:spPr>
        <p:txBody>
          <a:bodyPr/>
          <a:lstStyle/>
          <a:p>
            <a:r>
              <a:rPr lang="fr-FR" dirty="0" smtClean="0"/>
              <a:t>Objectifs du projet : </a:t>
            </a:r>
            <a:endParaRPr lang="fr-FR" dirty="0"/>
          </a:p>
        </p:txBody>
      </p:sp>
      <p:sp>
        <p:nvSpPr>
          <p:cNvPr id="3" name="Espace réservé du contenu 2"/>
          <p:cNvSpPr>
            <a:spLocks noGrp="1"/>
          </p:cNvSpPr>
          <p:nvPr>
            <p:ph idx="1"/>
          </p:nvPr>
        </p:nvSpPr>
        <p:spPr>
          <a:xfrm>
            <a:off x="468437" y="764704"/>
            <a:ext cx="8856984" cy="5256584"/>
          </a:xfrm>
        </p:spPr>
        <p:txBody>
          <a:bodyPr>
            <a:normAutofit fontScale="25000" lnSpcReduction="20000"/>
          </a:bodyPr>
          <a:lstStyle/>
          <a:p>
            <a:pPr lvl="0" algn="just">
              <a:lnSpc>
                <a:spcPct val="120000"/>
              </a:lnSpc>
              <a:spcBef>
                <a:spcPts val="0"/>
              </a:spcBef>
              <a:tabLst>
                <a:tab pos="3943350" algn="l"/>
              </a:tabLst>
            </a:pPr>
            <a:r>
              <a:rPr lang="fr-FR" sz="11200" b="1" dirty="0" smtClean="0"/>
              <a:t>Faciliter l’accessibilité aux soins </a:t>
            </a:r>
            <a:r>
              <a:rPr lang="fr-FR" sz="11200" dirty="0" smtClean="0"/>
              <a:t>des patients en situation de handicap</a:t>
            </a:r>
            <a:r>
              <a:rPr lang="fr-FR" sz="11200" b="1" dirty="0" smtClean="0"/>
              <a:t> dans un parcours santé coordonné : </a:t>
            </a:r>
          </a:p>
          <a:p>
            <a:pPr indent="1274763" algn="just">
              <a:lnSpc>
                <a:spcPct val="120000"/>
              </a:lnSpc>
              <a:spcBef>
                <a:spcPts val="0"/>
              </a:spcBef>
              <a:buNone/>
              <a:tabLst>
                <a:tab pos="3943350" algn="l"/>
              </a:tabLst>
            </a:pPr>
            <a:r>
              <a:rPr lang="fr-FR" sz="11200" dirty="0"/>
              <a:t>en urgence</a:t>
            </a:r>
          </a:p>
          <a:p>
            <a:pPr indent="1274763" algn="just">
              <a:lnSpc>
                <a:spcPct val="120000"/>
              </a:lnSpc>
              <a:spcBef>
                <a:spcPts val="0"/>
              </a:spcBef>
              <a:buNone/>
              <a:tabLst>
                <a:tab pos="3943350" algn="l"/>
              </a:tabLst>
            </a:pPr>
            <a:r>
              <a:rPr lang="fr-FR" sz="11200" dirty="0"/>
              <a:t>en consultation</a:t>
            </a:r>
          </a:p>
          <a:p>
            <a:pPr indent="1274763" algn="just">
              <a:lnSpc>
                <a:spcPct val="120000"/>
              </a:lnSpc>
              <a:spcBef>
                <a:spcPts val="0"/>
              </a:spcBef>
              <a:buNone/>
              <a:tabLst>
                <a:tab pos="3943350" algn="l"/>
              </a:tabLst>
            </a:pPr>
            <a:r>
              <a:rPr lang="fr-FR" sz="11200" dirty="0"/>
              <a:t>en hospitalisation</a:t>
            </a:r>
          </a:p>
          <a:p>
            <a:pPr marL="361950" lvl="0" indent="-361950" algn="just">
              <a:lnSpc>
                <a:spcPct val="120000"/>
              </a:lnSpc>
              <a:spcBef>
                <a:spcPts val="600"/>
              </a:spcBef>
              <a:spcAft>
                <a:spcPts val="600"/>
              </a:spcAft>
              <a:tabLst>
                <a:tab pos="3586163" algn="l"/>
              </a:tabLst>
            </a:pPr>
            <a:r>
              <a:rPr lang="fr-FR" sz="11200" b="1" dirty="0" smtClean="0"/>
              <a:t>Sensibiliser </a:t>
            </a:r>
            <a:r>
              <a:rPr lang="fr-FR" sz="11200" b="1" dirty="0"/>
              <a:t>et former </a:t>
            </a:r>
            <a:r>
              <a:rPr lang="fr-FR" sz="11200" dirty="0"/>
              <a:t>tous les  professionnels, </a:t>
            </a:r>
            <a:endParaRPr lang="fr-FR" sz="11200" dirty="0" smtClean="0"/>
          </a:p>
          <a:p>
            <a:pPr algn="just">
              <a:lnSpc>
                <a:spcPct val="120000"/>
              </a:lnSpc>
              <a:spcBef>
                <a:spcPts val="600"/>
              </a:spcBef>
              <a:spcAft>
                <a:spcPts val="600"/>
              </a:spcAft>
              <a:tabLst>
                <a:tab pos="3586163" algn="l"/>
              </a:tabLst>
            </a:pPr>
            <a:r>
              <a:rPr lang="fr-FR" sz="11200" b="1" dirty="0"/>
              <a:t>Développer et mobiliser les ressources matérielles et humaines </a:t>
            </a:r>
            <a:r>
              <a:rPr lang="fr-FR" sz="11200" dirty="0"/>
              <a:t>autour </a:t>
            </a:r>
            <a:r>
              <a:rPr lang="fr-FR" sz="11200" dirty="0" smtClean="0"/>
              <a:t>de la personne et avec ses aidants </a:t>
            </a:r>
            <a:endParaRPr lang="fr-FR" sz="11200" dirty="0"/>
          </a:p>
          <a:p>
            <a:pPr marL="360363" indent="-360363" algn="just">
              <a:lnSpc>
                <a:spcPct val="120000"/>
              </a:lnSpc>
              <a:spcBef>
                <a:spcPts val="600"/>
              </a:spcBef>
              <a:spcAft>
                <a:spcPts val="600"/>
              </a:spcAft>
              <a:tabLst>
                <a:tab pos="3586163" algn="l"/>
              </a:tabLst>
            </a:pPr>
            <a:r>
              <a:rPr lang="fr-FR" sz="11200" b="1" dirty="0"/>
              <a:t>Accentuer le partenariat </a:t>
            </a:r>
            <a:r>
              <a:rPr lang="fr-FR" sz="11200" dirty="0"/>
              <a:t>avec les associations d’usagers </a:t>
            </a:r>
            <a:r>
              <a:rPr lang="fr-FR" sz="11200" dirty="0" smtClean="0"/>
              <a:t>en situation </a:t>
            </a:r>
            <a:r>
              <a:rPr lang="fr-FR" sz="11200" dirty="0"/>
              <a:t>de handicap et les structures spécialisées qui les </a:t>
            </a:r>
            <a:r>
              <a:rPr lang="fr-FR" sz="11200" dirty="0" smtClean="0"/>
              <a:t>accueillent</a:t>
            </a:r>
            <a:endParaRPr lang="fr-FR" sz="11200" dirty="0"/>
          </a:p>
          <a:p>
            <a:pPr marL="0" indent="0">
              <a:buNone/>
            </a:pPr>
            <a:r>
              <a:rPr lang="fr-FR" sz="2800" dirty="0" smtClean="0"/>
              <a:t> </a:t>
            </a:r>
            <a:endParaRPr lang="fr-FR" sz="2800" dirty="0"/>
          </a:p>
          <a:p>
            <a:pPr lvl="0" algn="just">
              <a:lnSpc>
                <a:spcPct val="120000"/>
              </a:lnSpc>
              <a:spcBef>
                <a:spcPts val="600"/>
              </a:spcBef>
              <a:spcAft>
                <a:spcPts val="600"/>
              </a:spcAft>
            </a:pPr>
            <a:endParaRPr lang="fr-FR" sz="9200" dirty="0" smtClean="0"/>
          </a:p>
          <a:p>
            <a:pPr algn="just"/>
            <a:endParaRPr lang="fr-FR" dirty="0"/>
          </a:p>
        </p:txBody>
      </p:sp>
      <p:sp>
        <p:nvSpPr>
          <p:cNvPr id="4" name="Espace réservé du numéro de diapositive 3"/>
          <p:cNvSpPr>
            <a:spLocks noGrp="1"/>
          </p:cNvSpPr>
          <p:nvPr>
            <p:ph type="sldNum" sz="quarter" idx="12"/>
          </p:nvPr>
        </p:nvSpPr>
        <p:spPr/>
        <p:txBody>
          <a:bodyPr/>
          <a:lstStyle/>
          <a:p>
            <a:fld id="{BF996229-327E-4E39-9C75-5E47943037DA}" type="slidenum">
              <a:rPr lang="fr-FR" smtClean="0"/>
              <a:t>3</a:t>
            </a:fld>
            <a:endParaRPr lang="fr-FR" dirty="0"/>
          </a:p>
        </p:txBody>
      </p:sp>
    </p:spTree>
    <p:extLst>
      <p:ext uri="{BB962C8B-B14F-4D97-AF65-F5344CB8AC3E}">
        <p14:creationId xmlns:p14="http://schemas.microsoft.com/office/powerpoint/2010/main" val="4250061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973" y="1327151"/>
            <a:ext cx="4347235" cy="4408806"/>
          </a:xfrm>
          <a:prstGeom prst="rect">
            <a:avLst/>
          </a:prstGeom>
        </p:spPr>
      </p:pic>
      <p:sp>
        <p:nvSpPr>
          <p:cNvPr id="2" name="Titre 1"/>
          <p:cNvSpPr>
            <a:spLocks noGrp="1"/>
          </p:cNvSpPr>
          <p:nvPr>
            <p:ph type="title"/>
          </p:nvPr>
        </p:nvSpPr>
        <p:spPr>
          <a:xfrm>
            <a:off x="468437" y="0"/>
            <a:ext cx="8749665" cy="1143000"/>
          </a:xfrm>
        </p:spPr>
        <p:txBody>
          <a:bodyPr/>
          <a:lstStyle/>
          <a:p>
            <a:r>
              <a:rPr lang="fr-FR" dirty="0" smtClean="0"/>
              <a:t>Pilotage du projet : </a:t>
            </a:r>
            <a:endParaRPr lang="fr-FR" dirty="0"/>
          </a:p>
        </p:txBody>
      </p:sp>
      <p:sp>
        <p:nvSpPr>
          <p:cNvPr id="3" name="Espace réservé du contenu 2"/>
          <p:cNvSpPr>
            <a:spLocks noGrp="1"/>
          </p:cNvSpPr>
          <p:nvPr>
            <p:ph idx="1"/>
          </p:nvPr>
        </p:nvSpPr>
        <p:spPr>
          <a:xfrm>
            <a:off x="396429" y="1052736"/>
            <a:ext cx="5112568" cy="5544616"/>
          </a:xfrm>
        </p:spPr>
        <p:txBody>
          <a:bodyPr>
            <a:normAutofit fontScale="77500" lnSpcReduction="20000"/>
          </a:bodyPr>
          <a:lstStyle/>
          <a:p>
            <a:pPr marL="360363" lvl="1" indent="-184150" algn="just">
              <a:lnSpc>
                <a:spcPct val="115000"/>
              </a:lnSpc>
              <a:spcBef>
                <a:spcPts val="600"/>
              </a:spcBef>
              <a:spcAft>
                <a:spcPts val="600"/>
              </a:spcAft>
              <a:buFont typeface="Symbol"/>
              <a:buChar char=""/>
            </a:pPr>
            <a:r>
              <a:rPr lang="fr-FR" b="1" dirty="0" smtClean="0">
                <a:ea typeface="Arial"/>
              </a:rPr>
              <a:t>Choix </a:t>
            </a:r>
            <a:r>
              <a:rPr lang="fr-FR" b="1" dirty="0">
                <a:ea typeface="Arial"/>
              </a:rPr>
              <a:t>de ce projet comme prioritaire </a:t>
            </a:r>
            <a:r>
              <a:rPr lang="fr-FR" dirty="0">
                <a:ea typeface="Arial"/>
              </a:rPr>
              <a:t>dans le projet stratégique du CHM </a:t>
            </a:r>
            <a:r>
              <a:rPr lang="fr-FR" dirty="0" smtClean="0">
                <a:ea typeface="Arial"/>
              </a:rPr>
              <a:t>2013-2018</a:t>
            </a:r>
            <a:endParaRPr lang="fr-FR" dirty="0">
              <a:ea typeface="Arial"/>
            </a:endParaRPr>
          </a:p>
          <a:p>
            <a:pPr marL="360363" lvl="1" indent="-184150" algn="just">
              <a:lnSpc>
                <a:spcPct val="115000"/>
              </a:lnSpc>
              <a:spcBef>
                <a:spcPts val="600"/>
              </a:spcBef>
              <a:spcAft>
                <a:spcPts val="600"/>
              </a:spcAft>
              <a:buFont typeface="Symbol"/>
              <a:buChar char=""/>
            </a:pPr>
            <a:r>
              <a:rPr lang="fr-FR" spc="-150" dirty="0">
                <a:ea typeface="Arial"/>
              </a:rPr>
              <a:t>Constitution </a:t>
            </a:r>
            <a:r>
              <a:rPr lang="fr-FR" spc="-150" dirty="0" smtClean="0">
                <a:ea typeface="Arial"/>
              </a:rPr>
              <a:t>d’une </a:t>
            </a:r>
            <a:r>
              <a:rPr lang="fr-FR" b="1" spc="-150" dirty="0" smtClean="0">
                <a:ea typeface="Arial"/>
              </a:rPr>
              <a:t>équipe </a:t>
            </a:r>
            <a:r>
              <a:rPr lang="fr-FR" b="1" spc="-150" dirty="0" smtClean="0">
                <a:ea typeface="Arial"/>
              </a:rPr>
              <a:t>projet pluridisciplinaire de 9 </a:t>
            </a:r>
            <a:r>
              <a:rPr lang="fr-FR" b="1" spc="-150" dirty="0" smtClean="0">
                <a:ea typeface="Arial"/>
              </a:rPr>
              <a:t>professionnels, avec un trinôme chef de projet,</a:t>
            </a:r>
            <a:r>
              <a:rPr lang="fr-FR" b="1" dirty="0" smtClean="0">
                <a:ea typeface="Arial"/>
              </a:rPr>
              <a:t> </a:t>
            </a:r>
            <a:r>
              <a:rPr lang="fr-FR" dirty="0">
                <a:ea typeface="Arial"/>
              </a:rPr>
              <a:t>chargé de </a:t>
            </a:r>
            <a:r>
              <a:rPr lang="fr-FR" dirty="0"/>
              <a:t>conduire le projet  depuis l’automne </a:t>
            </a:r>
            <a:r>
              <a:rPr lang="fr-FR" dirty="0" smtClean="0"/>
              <a:t>2013</a:t>
            </a:r>
            <a:endParaRPr lang="fr-FR" dirty="0"/>
          </a:p>
          <a:p>
            <a:pPr marL="360363" lvl="1" indent="-184150" algn="just">
              <a:lnSpc>
                <a:spcPct val="115000"/>
              </a:lnSpc>
              <a:spcBef>
                <a:spcPts val="600"/>
              </a:spcBef>
              <a:spcAft>
                <a:spcPts val="600"/>
              </a:spcAft>
              <a:buFont typeface="Symbol"/>
              <a:buChar char=""/>
            </a:pPr>
            <a:r>
              <a:rPr lang="fr-FR" dirty="0" smtClean="0"/>
              <a:t>Travail en </a:t>
            </a:r>
            <a:r>
              <a:rPr lang="fr-FR" b="1" dirty="0" smtClean="0"/>
              <a:t>collaboration </a:t>
            </a:r>
            <a:r>
              <a:rPr lang="fr-FR" b="1" dirty="0" smtClean="0">
                <a:latin typeface="Arial"/>
                <a:ea typeface="Arial"/>
                <a:cs typeface="Arial"/>
              </a:rPr>
              <a:t>avec  </a:t>
            </a:r>
            <a:r>
              <a:rPr lang="fr-FR" b="1" dirty="0">
                <a:latin typeface="Arial"/>
                <a:ea typeface="Arial"/>
                <a:cs typeface="Arial"/>
              </a:rPr>
              <a:t>les associations</a:t>
            </a:r>
            <a:r>
              <a:rPr lang="fr-FR" dirty="0">
                <a:latin typeface="Arial"/>
                <a:ea typeface="Arial"/>
                <a:cs typeface="Arial"/>
              </a:rPr>
              <a:t> </a:t>
            </a:r>
            <a:r>
              <a:rPr lang="fr-FR" dirty="0" smtClean="0">
                <a:latin typeface="Arial"/>
                <a:ea typeface="Arial"/>
                <a:cs typeface="Arial"/>
              </a:rPr>
              <a:t>de personnes en situation de handicap et les </a:t>
            </a:r>
            <a:r>
              <a:rPr lang="fr-FR" b="1" dirty="0" smtClean="0">
                <a:latin typeface="Arial"/>
                <a:ea typeface="Arial"/>
                <a:cs typeface="Arial"/>
              </a:rPr>
              <a:t>établissements médico-sociaux sarthois</a:t>
            </a:r>
            <a:endParaRPr lang="fr-FR" dirty="0" smtClean="0">
              <a:latin typeface="Arial"/>
              <a:ea typeface="Arial"/>
              <a:cs typeface="Arial"/>
            </a:endParaRPr>
          </a:p>
          <a:p>
            <a:pPr marL="360363" lvl="1" indent="-184150">
              <a:lnSpc>
                <a:spcPct val="115000"/>
              </a:lnSpc>
              <a:spcBef>
                <a:spcPts val="600"/>
              </a:spcBef>
              <a:spcAft>
                <a:spcPts val="600"/>
              </a:spcAft>
              <a:buFont typeface="Symbol"/>
              <a:buChar char=""/>
            </a:pPr>
            <a:r>
              <a:rPr lang="fr-FR" b="1" spc="-150" dirty="0" smtClean="0">
                <a:latin typeface="Arial"/>
                <a:ea typeface="Arial"/>
                <a:cs typeface="Arial"/>
              </a:rPr>
              <a:t>Plan de communication </a:t>
            </a:r>
            <a:r>
              <a:rPr lang="fr-FR" spc="-150" dirty="0" smtClean="0">
                <a:latin typeface="Arial"/>
                <a:ea typeface="Arial"/>
                <a:cs typeface="Arial"/>
              </a:rPr>
              <a:t>et </a:t>
            </a:r>
            <a:r>
              <a:rPr lang="fr-FR" b="1" spc="-150" dirty="0" err="1" smtClean="0">
                <a:latin typeface="Arial"/>
                <a:ea typeface="Arial"/>
                <a:cs typeface="Arial"/>
              </a:rPr>
              <a:t>reporting</a:t>
            </a:r>
            <a:r>
              <a:rPr lang="fr-FR" b="1" spc="-150" dirty="0" smtClean="0">
                <a:latin typeface="Arial"/>
                <a:ea typeface="Arial"/>
                <a:cs typeface="Arial"/>
              </a:rPr>
              <a:t> </a:t>
            </a:r>
            <a:r>
              <a:rPr lang="fr-FR" spc="-150" dirty="0">
                <a:latin typeface="Arial"/>
                <a:ea typeface="Arial"/>
                <a:cs typeface="Arial"/>
              </a:rPr>
              <a:t>régulier</a:t>
            </a:r>
          </a:p>
        </p:txBody>
      </p:sp>
      <p:sp>
        <p:nvSpPr>
          <p:cNvPr id="4" name="Espace réservé du numéro de diapositive 3"/>
          <p:cNvSpPr>
            <a:spLocks noGrp="1"/>
          </p:cNvSpPr>
          <p:nvPr>
            <p:ph type="sldNum" sz="quarter" idx="12"/>
          </p:nvPr>
        </p:nvSpPr>
        <p:spPr/>
        <p:txBody>
          <a:bodyPr/>
          <a:lstStyle/>
          <a:p>
            <a:fld id="{BF996229-327E-4E39-9C75-5E47943037DA}" type="slidenum">
              <a:rPr lang="fr-FR" smtClean="0"/>
              <a:t>4</a:t>
            </a:fld>
            <a:endParaRPr lang="fr-FR" dirty="0"/>
          </a:p>
        </p:txBody>
      </p:sp>
      <p:sp>
        <p:nvSpPr>
          <p:cNvPr id="9" name="ZoneTexte 8"/>
          <p:cNvSpPr txBox="1"/>
          <p:nvPr/>
        </p:nvSpPr>
        <p:spPr>
          <a:xfrm>
            <a:off x="900485" y="4581128"/>
            <a:ext cx="144016" cy="369332"/>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36329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0142" y="0"/>
            <a:ext cx="8749665" cy="922114"/>
          </a:xfrm>
        </p:spPr>
        <p:txBody>
          <a:bodyPr/>
          <a:lstStyle/>
          <a:p>
            <a:r>
              <a:rPr lang="fr-FR" dirty="0" smtClean="0"/>
              <a:t>Méthodologie : 2 phases</a:t>
            </a:r>
            <a:endParaRPr lang="fr-FR" dirty="0"/>
          </a:p>
        </p:txBody>
      </p:sp>
      <p:sp>
        <p:nvSpPr>
          <p:cNvPr id="4" name="Espace réservé du numéro de diapositive 3"/>
          <p:cNvSpPr>
            <a:spLocks noGrp="1"/>
          </p:cNvSpPr>
          <p:nvPr>
            <p:ph type="sldNum" sz="quarter" idx="12"/>
          </p:nvPr>
        </p:nvSpPr>
        <p:spPr/>
        <p:txBody>
          <a:bodyPr/>
          <a:lstStyle/>
          <a:p>
            <a:fld id="{BF996229-327E-4E39-9C75-5E47943037DA}" type="slidenum">
              <a:rPr lang="fr-FR" smtClean="0"/>
              <a:t>5</a:t>
            </a:fld>
            <a:endParaRPr lang="fr-FR" dirty="0"/>
          </a:p>
        </p:txBody>
      </p:sp>
      <p:sp>
        <p:nvSpPr>
          <p:cNvPr id="6" name="Espace réservé du contenu 4"/>
          <p:cNvSpPr txBox="1">
            <a:spLocks/>
          </p:cNvSpPr>
          <p:nvPr/>
        </p:nvSpPr>
        <p:spPr>
          <a:xfrm>
            <a:off x="298637" y="922114"/>
            <a:ext cx="4130239" cy="49548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fr-FR" sz="5500" b="1" u="sng" dirty="0">
                <a:solidFill>
                  <a:schemeClr val="tx1"/>
                </a:solidFill>
              </a:rPr>
              <a:t>Phase 1 : </a:t>
            </a:r>
            <a:endParaRPr lang="fr-FR" sz="5500" b="1" u="sng" dirty="0" smtClean="0">
              <a:solidFill>
                <a:schemeClr val="tx1"/>
              </a:solidFill>
            </a:endParaRPr>
          </a:p>
          <a:p>
            <a:pPr marL="0" indent="0" algn="ctr">
              <a:buNone/>
            </a:pPr>
            <a:r>
              <a:rPr lang="fr-FR" sz="5500" b="1" dirty="0" smtClean="0">
                <a:solidFill>
                  <a:schemeClr val="tx1"/>
                </a:solidFill>
              </a:rPr>
              <a:t>Diagnostic </a:t>
            </a:r>
            <a:r>
              <a:rPr lang="fr-FR" sz="5500" b="1" dirty="0">
                <a:solidFill>
                  <a:schemeClr val="tx1"/>
                </a:solidFill>
              </a:rPr>
              <a:t>et </a:t>
            </a:r>
            <a:r>
              <a:rPr lang="fr-FR" sz="5500" b="1" dirty="0" smtClean="0">
                <a:solidFill>
                  <a:schemeClr val="tx1"/>
                </a:solidFill>
              </a:rPr>
              <a:t>Conception</a:t>
            </a:r>
            <a:endParaRPr lang="fr-FR" sz="5500" b="1" dirty="0">
              <a:solidFill>
                <a:schemeClr val="tx1"/>
              </a:solidFill>
            </a:endParaRPr>
          </a:p>
          <a:p>
            <a:pPr marL="0" indent="0" algn="ctr">
              <a:buNone/>
            </a:pPr>
            <a:endParaRPr lang="fr-FR" sz="7200" b="1" u="sng" dirty="0">
              <a:solidFill>
                <a:schemeClr val="tx1"/>
              </a:solidFill>
            </a:endParaRPr>
          </a:p>
          <a:p>
            <a:pPr marL="180975" indent="-180975">
              <a:spcBef>
                <a:spcPts val="0"/>
              </a:spcBef>
              <a:spcAft>
                <a:spcPts val="1200"/>
              </a:spcAft>
            </a:pPr>
            <a:r>
              <a:rPr lang="fr-FR" sz="5500" dirty="0" smtClean="0">
                <a:solidFill>
                  <a:schemeClr val="tx1"/>
                </a:solidFill>
              </a:rPr>
              <a:t>sessions </a:t>
            </a:r>
            <a:r>
              <a:rPr lang="fr-FR" sz="5500" dirty="0">
                <a:solidFill>
                  <a:schemeClr val="tx1"/>
                </a:solidFill>
              </a:rPr>
              <a:t>de travail avec 8 associations d’usagers</a:t>
            </a:r>
          </a:p>
          <a:p>
            <a:pPr marL="180975" indent="-180975">
              <a:spcBef>
                <a:spcPts val="0"/>
              </a:spcBef>
              <a:spcAft>
                <a:spcPts val="1200"/>
              </a:spcAft>
            </a:pPr>
            <a:r>
              <a:rPr lang="fr-FR" sz="5500" dirty="0" err="1">
                <a:solidFill>
                  <a:schemeClr val="tx1"/>
                </a:solidFill>
              </a:rPr>
              <a:t>Auto-diagnostic</a:t>
            </a:r>
            <a:r>
              <a:rPr lang="fr-FR" sz="5500" dirty="0">
                <a:solidFill>
                  <a:schemeClr val="tx1"/>
                </a:solidFill>
              </a:rPr>
              <a:t> de 3 parcours patients ciblés : consultations, urgences adultes </a:t>
            </a:r>
            <a:r>
              <a:rPr lang="fr-FR" sz="5500" spc="-150" dirty="0">
                <a:solidFill>
                  <a:schemeClr val="tx1"/>
                </a:solidFill>
              </a:rPr>
              <a:t>et </a:t>
            </a:r>
            <a:r>
              <a:rPr lang="fr-FR" sz="5500" spc="-150" dirty="0" smtClean="0">
                <a:solidFill>
                  <a:schemeClr val="tx1"/>
                </a:solidFill>
              </a:rPr>
              <a:t>hospitalisations</a:t>
            </a:r>
            <a:endParaRPr lang="fr-FR" sz="5500" spc="-150" dirty="0">
              <a:solidFill>
                <a:schemeClr val="tx1"/>
              </a:solidFill>
            </a:endParaRPr>
          </a:p>
          <a:p>
            <a:pPr marL="180975" indent="-180975">
              <a:spcBef>
                <a:spcPts val="0"/>
              </a:spcBef>
              <a:spcAft>
                <a:spcPts val="1200"/>
              </a:spcAft>
            </a:pPr>
            <a:r>
              <a:rPr lang="fr-FR" sz="5500" dirty="0">
                <a:solidFill>
                  <a:schemeClr val="tx1"/>
                </a:solidFill>
              </a:rPr>
              <a:t>Analyse des dysfonctionnements repérés avec la </a:t>
            </a:r>
            <a:r>
              <a:rPr lang="fr-FR" sz="5500" spc="-150" dirty="0">
                <a:solidFill>
                  <a:schemeClr val="tx1"/>
                </a:solidFill>
              </a:rPr>
              <a:t>méthode QQOQCP</a:t>
            </a:r>
          </a:p>
          <a:p>
            <a:pPr marL="180975" indent="-180975">
              <a:spcBef>
                <a:spcPts val="0"/>
              </a:spcBef>
              <a:spcAft>
                <a:spcPts val="1200"/>
              </a:spcAft>
            </a:pPr>
            <a:r>
              <a:rPr lang="fr-FR" sz="5500" dirty="0">
                <a:solidFill>
                  <a:schemeClr val="tx1"/>
                </a:solidFill>
              </a:rPr>
              <a:t>Priorisation des solutions </a:t>
            </a:r>
            <a:r>
              <a:rPr lang="fr-FR" sz="5500" dirty="0" smtClean="0">
                <a:solidFill>
                  <a:schemeClr val="tx1"/>
                </a:solidFill>
              </a:rPr>
              <a:t>proposées </a:t>
            </a:r>
            <a:r>
              <a:rPr lang="fr-FR" sz="5500" dirty="0">
                <a:solidFill>
                  <a:schemeClr val="tx1"/>
                </a:solidFill>
              </a:rPr>
              <a:t>et élaboration du plan d’actions du projet</a:t>
            </a:r>
          </a:p>
        </p:txBody>
      </p:sp>
      <p:grpSp>
        <p:nvGrpSpPr>
          <p:cNvPr id="7" name="Groupe 6"/>
          <p:cNvGrpSpPr/>
          <p:nvPr/>
        </p:nvGrpSpPr>
        <p:grpSpPr>
          <a:xfrm>
            <a:off x="4435275" y="2780682"/>
            <a:ext cx="814979" cy="792088"/>
            <a:chOff x="3776868" y="248099"/>
            <a:chExt cx="885211" cy="807628"/>
          </a:xfrm>
        </p:grpSpPr>
        <p:sp>
          <p:nvSpPr>
            <p:cNvPr id="8" name="Flèche droite 7"/>
            <p:cNvSpPr/>
            <p:nvPr/>
          </p:nvSpPr>
          <p:spPr>
            <a:xfrm rot="4453">
              <a:off x="3801828" y="248099"/>
              <a:ext cx="860251" cy="8076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lèche droite 4"/>
            <p:cNvSpPr/>
            <p:nvPr/>
          </p:nvSpPr>
          <p:spPr>
            <a:xfrm rot="4453">
              <a:off x="3776868" y="409717"/>
              <a:ext cx="773763" cy="484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fr-FR" sz="3400" kern="1200"/>
            </a:p>
          </p:txBody>
        </p:sp>
      </p:grpSp>
      <p:sp>
        <p:nvSpPr>
          <p:cNvPr id="10" name="Espace réservé du contenu 4"/>
          <p:cNvSpPr txBox="1">
            <a:spLocks/>
          </p:cNvSpPr>
          <p:nvPr/>
        </p:nvSpPr>
        <p:spPr>
          <a:xfrm>
            <a:off x="298638" y="5949279"/>
            <a:ext cx="4044198" cy="64807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fr-FR" sz="7200" dirty="0" smtClean="0">
                <a:solidFill>
                  <a:schemeClr val="tx1"/>
                </a:solidFill>
              </a:rPr>
              <a:t>Septembre 2013 à juillet 2014</a:t>
            </a:r>
          </a:p>
          <a:p>
            <a:pPr marL="0" indent="0" algn="ctr">
              <a:buFont typeface="Arial" panose="020B0604020202020204" pitchFamily="34" charset="0"/>
              <a:buNone/>
            </a:pPr>
            <a:r>
              <a:rPr lang="fr-FR" sz="7200" dirty="0" smtClean="0">
                <a:solidFill>
                  <a:schemeClr val="tx1"/>
                </a:solidFill>
              </a:rPr>
              <a:t>(10 mois)</a:t>
            </a:r>
            <a:endParaRPr lang="fr-FR" sz="7200" dirty="0">
              <a:solidFill>
                <a:schemeClr val="tx1"/>
              </a:solidFill>
            </a:endParaRPr>
          </a:p>
        </p:txBody>
      </p:sp>
      <p:sp>
        <p:nvSpPr>
          <p:cNvPr id="11" name="Espace réservé du contenu 4"/>
          <p:cNvSpPr txBox="1">
            <a:spLocks/>
          </p:cNvSpPr>
          <p:nvPr/>
        </p:nvSpPr>
        <p:spPr>
          <a:xfrm>
            <a:off x="5499726" y="5876958"/>
            <a:ext cx="3708252" cy="64807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fr-FR" sz="7200" dirty="0" smtClean="0">
                <a:solidFill>
                  <a:schemeClr val="tx1"/>
                </a:solidFill>
              </a:rPr>
              <a:t>Septembre 2014 à ce jour</a:t>
            </a:r>
          </a:p>
          <a:p>
            <a:pPr marL="0" indent="0" algn="ctr">
              <a:buFont typeface="Arial" panose="020B0604020202020204" pitchFamily="34" charset="0"/>
              <a:buNone/>
            </a:pPr>
            <a:r>
              <a:rPr lang="fr-FR" sz="7200" dirty="0" smtClean="0">
                <a:solidFill>
                  <a:schemeClr val="tx1"/>
                </a:solidFill>
              </a:rPr>
              <a:t>(20 mois)</a:t>
            </a:r>
            <a:endParaRPr lang="fr-FR" sz="7200" dirty="0">
              <a:solidFill>
                <a:schemeClr val="tx1"/>
              </a:solidFill>
            </a:endParaRPr>
          </a:p>
        </p:txBody>
      </p:sp>
      <p:sp>
        <p:nvSpPr>
          <p:cNvPr id="12" name="Espace réservé du contenu 4"/>
          <p:cNvSpPr txBox="1">
            <a:spLocks/>
          </p:cNvSpPr>
          <p:nvPr/>
        </p:nvSpPr>
        <p:spPr>
          <a:xfrm>
            <a:off x="5329759" y="922114"/>
            <a:ext cx="3880048" cy="48242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fr-FR" sz="7200" b="1" u="sng" dirty="0" smtClean="0">
                <a:solidFill>
                  <a:schemeClr val="tx1"/>
                </a:solidFill>
              </a:rPr>
              <a:t>Phase 2 : </a:t>
            </a:r>
          </a:p>
          <a:p>
            <a:pPr marL="0" indent="0" algn="ctr">
              <a:buFont typeface="Arial" panose="020B0604020202020204" pitchFamily="34" charset="0"/>
              <a:buNone/>
            </a:pPr>
            <a:r>
              <a:rPr lang="fr-FR" sz="7200" b="1" dirty="0" smtClean="0">
                <a:solidFill>
                  <a:schemeClr val="tx1"/>
                </a:solidFill>
              </a:rPr>
              <a:t>Mise en œuvre du projet</a:t>
            </a:r>
          </a:p>
          <a:p>
            <a:pPr marL="0" indent="0" algn="ctr">
              <a:buFont typeface="Arial" panose="020B0604020202020204" pitchFamily="34" charset="0"/>
              <a:buNone/>
            </a:pPr>
            <a:endParaRPr lang="fr-FR" sz="3300" b="1" u="sng" dirty="0" smtClean="0">
              <a:solidFill>
                <a:schemeClr val="tx1"/>
              </a:solidFill>
            </a:endParaRPr>
          </a:p>
          <a:p>
            <a:pPr marL="0" indent="0" algn="ctr">
              <a:buFont typeface="Arial" panose="020B0604020202020204" pitchFamily="34" charset="0"/>
              <a:buNone/>
            </a:pPr>
            <a:endParaRPr lang="fr-FR" sz="3300" b="1" u="sng" dirty="0" smtClean="0">
              <a:solidFill>
                <a:schemeClr val="tx1"/>
              </a:solidFill>
            </a:endParaRPr>
          </a:p>
          <a:p>
            <a:pPr marL="0" indent="0" algn="ctr">
              <a:buFont typeface="Arial" panose="020B0604020202020204" pitchFamily="34" charset="0"/>
              <a:buNone/>
            </a:pPr>
            <a:endParaRPr lang="fr-FR" sz="2000" b="1" u="sng" dirty="0" smtClean="0">
              <a:solidFill>
                <a:schemeClr val="tx1"/>
              </a:solidFill>
            </a:endParaRPr>
          </a:p>
          <a:p>
            <a:pPr marL="180975" indent="-180975">
              <a:spcBef>
                <a:spcPts val="0"/>
              </a:spcBef>
              <a:spcAft>
                <a:spcPts val="1200"/>
              </a:spcAft>
            </a:pPr>
            <a:r>
              <a:rPr lang="fr-FR" sz="7200" dirty="0">
                <a:solidFill>
                  <a:schemeClr val="tx1"/>
                </a:solidFill>
              </a:rPr>
              <a:t>14 solutions  retenues pour une mise en œuvre sur 2 ans</a:t>
            </a:r>
          </a:p>
          <a:p>
            <a:pPr marL="180975" indent="-180975">
              <a:spcBef>
                <a:spcPts val="0"/>
              </a:spcBef>
              <a:spcAft>
                <a:spcPts val="1200"/>
              </a:spcAft>
            </a:pPr>
            <a:r>
              <a:rPr lang="fr-FR" sz="7200" dirty="0" smtClean="0">
                <a:solidFill>
                  <a:schemeClr val="tx1"/>
                </a:solidFill>
              </a:rPr>
              <a:t>1 </a:t>
            </a:r>
            <a:r>
              <a:rPr lang="fr-FR" sz="7200" dirty="0">
                <a:solidFill>
                  <a:schemeClr val="tx1"/>
                </a:solidFill>
              </a:rPr>
              <a:t>équipe projet plénière </a:t>
            </a:r>
            <a:r>
              <a:rPr lang="fr-FR" sz="7200" dirty="0" smtClean="0">
                <a:solidFill>
                  <a:schemeClr val="tx1"/>
                </a:solidFill>
              </a:rPr>
              <a:t>pluridisciplinaire</a:t>
            </a:r>
            <a:endParaRPr lang="fr-FR" sz="7200" dirty="0">
              <a:solidFill>
                <a:schemeClr val="tx1"/>
              </a:solidFill>
            </a:endParaRPr>
          </a:p>
          <a:p>
            <a:pPr marL="180975" indent="-180975">
              <a:spcBef>
                <a:spcPts val="0"/>
              </a:spcBef>
              <a:spcAft>
                <a:spcPts val="1200"/>
              </a:spcAft>
            </a:pPr>
            <a:r>
              <a:rPr lang="fr-FR" sz="7200" dirty="0">
                <a:solidFill>
                  <a:schemeClr val="tx1"/>
                </a:solidFill>
              </a:rPr>
              <a:t>1 ou 2 pilote(s) de solutions désigné(s)</a:t>
            </a:r>
          </a:p>
          <a:p>
            <a:pPr marL="180975" indent="-180975">
              <a:spcBef>
                <a:spcPts val="0"/>
              </a:spcBef>
              <a:spcAft>
                <a:spcPts val="1200"/>
              </a:spcAft>
            </a:pPr>
            <a:r>
              <a:rPr lang="fr-FR" sz="7200" dirty="0">
                <a:solidFill>
                  <a:schemeClr val="tx1"/>
                </a:solidFill>
              </a:rPr>
              <a:t>2 </a:t>
            </a:r>
            <a:r>
              <a:rPr lang="fr-FR" sz="7200" dirty="0" smtClean="0">
                <a:solidFill>
                  <a:schemeClr val="tx1"/>
                </a:solidFill>
              </a:rPr>
              <a:t>sous-groupes </a:t>
            </a:r>
            <a:r>
              <a:rPr lang="fr-FR" sz="7200" dirty="0">
                <a:solidFill>
                  <a:schemeClr val="tx1"/>
                </a:solidFill>
              </a:rPr>
              <a:t>de travail associant professionnels du CHM, des </a:t>
            </a:r>
            <a:r>
              <a:rPr lang="fr-FR" sz="7200" dirty="0" smtClean="0">
                <a:solidFill>
                  <a:schemeClr val="tx1"/>
                </a:solidFill>
              </a:rPr>
              <a:t>établissements médico-sociaux </a:t>
            </a:r>
            <a:r>
              <a:rPr lang="fr-FR" sz="7200" dirty="0">
                <a:solidFill>
                  <a:schemeClr val="tx1"/>
                </a:solidFill>
              </a:rPr>
              <a:t>et des associations d’usagers</a:t>
            </a:r>
          </a:p>
        </p:txBody>
      </p:sp>
      <p:sp>
        <p:nvSpPr>
          <p:cNvPr id="13" name="Titre 1"/>
          <p:cNvSpPr txBox="1">
            <a:spLocks/>
          </p:cNvSpPr>
          <p:nvPr/>
        </p:nvSpPr>
        <p:spPr>
          <a:xfrm>
            <a:off x="458313" y="0"/>
            <a:ext cx="8749665" cy="92211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fr-FR" smtClean="0"/>
              <a:t>Méthodologie : 2 phases</a:t>
            </a:r>
            <a:endParaRPr lang="fr-FR" dirty="0"/>
          </a:p>
        </p:txBody>
      </p:sp>
    </p:spTree>
    <p:extLst>
      <p:ext uri="{BB962C8B-B14F-4D97-AF65-F5344CB8AC3E}">
        <p14:creationId xmlns:p14="http://schemas.microsoft.com/office/powerpoint/2010/main" val="3018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933" y="908720"/>
            <a:ext cx="4176712"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86094" y="764704"/>
            <a:ext cx="8749665" cy="5361463"/>
          </a:xfrm>
        </p:spPr>
        <p:txBody>
          <a:bodyPr/>
          <a:lstStyle/>
          <a:p>
            <a:pPr marL="0" indent="0">
              <a:buNone/>
            </a:pPr>
            <a:endParaRPr lang="fr-FR" dirty="0"/>
          </a:p>
          <a:p>
            <a:pPr marL="0" indent="0">
              <a:buNone/>
            </a:pPr>
            <a:endParaRPr lang="fr-FR" sz="4000" b="1" dirty="0" smtClean="0"/>
          </a:p>
          <a:p>
            <a:pPr marL="0" indent="0">
              <a:buNone/>
            </a:pPr>
            <a:endParaRPr lang="fr-FR" sz="4000" b="1" dirty="0"/>
          </a:p>
          <a:p>
            <a:pPr marL="0" indent="0">
              <a:buNone/>
            </a:pPr>
            <a:endParaRPr lang="fr-FR" sz="4000" b="1" dirty="0" smtClean="0"/>
          </a:p>
          <a:p>
            <a:pPr marL="0" indent="0">
              <a:buNone/>
            </a:pPr>
            <a:endParaRPr lang="fr-FR" sz="4000" b="1" dirty="0"/>
          </a:p>
          <a:p>
            <a:pPr marL="0" indent="0">
              <a:buNone/>
            </a:pPr>
            <a:r>
              <a:rPr lang="fr-FR" sz="4000" b="1" dirty="0" smtClean="0"/>
              <a:t>Les actions réalisées </a:t>
            </a:r>
            <a:endParaRPr lang="fr-FR" sz="4000" b="1" dirty="0"/>
          </a:p>
        </p:txBody>
      </p:sp>
      <p:sp>
        <p:nvSpPr>
          <p:cNvPr id="4" name="Espace réservé du numéro de diapositive 3"/>
          <p:cNvSpPr>
            <a:spLocks noGrp="1"/>
          </p:cNvSpPr>
          <p:nvPr>
            <p:ph type="sldNum" sz="quarter" idx="12"/>
          </p:nvPr>
        </p:nvSpPr>
        <p:spPr/>
        <p:txBody>
          <a:bodyPr/>
          <a:lstStyle/>
          <a:p>
            <a:fld id="{BF996229-327E-4E39-9C75-5E47943037DA}" type="slidenum">
              <a:rPr lang="fr-FR" smtClean="0"/>
              <a:t>6</a:t>
            </a:fld>
            <a:endParaRPr lang="fr-FR" dirty="0"/>
          </a:p>
        </p:txBody>
      </p:sp>
    </p:spTree>
    <p:extLst>
      <p:ext uri="{BB962C8B-B14F-4D97-AF65-F5344CB8AC3E}">
        <p14:creationId xmlns:p14="http://schemas.microsoft.com/office/powerpoint/2010/main" val="3061896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5 chantiers pour l’accessibilité aux soins des personnes en situation de handicap</a:t>
            </a:r>
            <a:endParaRPr lang="fr-FR" dirty="0"/>
          </a:p>
        </p:txBody>
      </p:sp>
      <p:sp>
        <p:nvSpPr>
          <p:cNvPr id="3" name="Espace réservé du contenu 2"/>
          <p:cNvSpPr>
            <a:spLocks noGrp="1"/>
          </p:cNvSpPr>
          <p:nvPr>
            <p:ph idx="1"/>
          </p:nvPr>
        </p:nvSpPr>
        <p:spPr/>
        <p:txBody>
          <a:bodyPr/>
          <a:lstStyle/>
          <a:p>
            <a:pPr marL="0" indent="0">
              <a:buNone/>
            </a:pPr>
            <a:endParaRPr lang="fr-FR" dirty="0" smtClean="0"/>
          </a:p>
          <a:p>
            <a:pPr marL="514350" indent="-514350" algn="just">
              <a:spcAft>
                <a:spcPts val="1800"/>
              </a:spcAft>
              <a:buFont typeface="+mj-lt"/>
              <a:buAutoNum type="arabicPeriod"/>
            </a:pPr>
            <a:r>
              <a:rPr lang="fr-FR" spc="-150" dirty="0" smtClean="0"/>
              <a:t>L’organisation de parcours de soins spécifiques</a:t>
            </a:r>
          </a:p>
          <a:p>
            <a:pPr marL="514350" indent="-514350" algn="just">
              <a:spcAft>
                <a:spcPts val="1800"/>
              </a:spcAft>
              <a:buFont typeface="+mj-lt"/>
              <a:buAutoNum type="arabicPeriod"/>
            </a:pPr>
            <a:r>
              <a:rPr lang="fr-FR" spc="-150" dirty="0" smtClean="0"/>
              <a:t>La formation des professionnels</a:t>
            </a:r>
          </a:p>
          <a:p>
            <a:pPr marL="514350" indent="-514350" algn="just">
              <a:spcAft>
                <a:spcPts val="1800"/>
              </a:spcAft>
              <a:buFont typeface="+mj-lt"/>
              <a:buAutoNum type="arabicPeriod"/>
            </a:pPr>
            <a:r>
              <a:rPr lang="fr-FR" spc="-150" dirty="0"/>
              <a:t>Le travail de réseau</a:t>
            </a:r>
          </a:p>
          <a:p>
            <a:pPr marL="514350" indent="-514350" algn="just">
              <a:spcAft>
                <a:spcPts val="1800"/>
              </a:spcAft>
              <a:buFont typeface="+mj-lt"/>
              <a:buAutoNum type="arabicPeriod"/>
            </a:pPr>
            <a:r>
              <a:rPr lang="fr-FR" spc="-150" dirty="0" smtClean="0"/>
              <a:t>La création d’outils</a:t>
            </a:r>
          </a:p>
          <a:p>
            <a:pPr marL="514350" indent="-514350" algn="just">
              <a:spcAft>
                <a:spcPts val="1800"/>
              </a:spcAft>
              <a:buFont typeface="+mj-lt"/>
              <a:buAutoNum type="arabicPeriod"/>
            </a:pPr>
            <a:r>
              <a:rPr lang="fr-FR" spc="-150" dirty="0" smtClean="0"/>
              <a:t>La mise en place du référent </a:t>
            </a:r>
            <a:r>
              <a:rPr lang="fr-FR" spc="-150" dirty="0" err="1" smtClean="0"/>
              <a:t>handi-patient</a:t>
            </a:r>
            <a:endParaRPr lang="fr-FR" spc="-150" dirty="0"/>
          </a:p>
        </p:txBody>
      </p:sp>
      <p:sp>
        <p:nvSpPr>
          <p:cNvPr id="6" name="Espace réservé du numéro de diapositive 5"/>
          <p:cNvSpPr>
            <a:spLocks noGrp="1"/>
          </p:cNvSpPr>
          <p:nvPr>
            <p:ph type="sldNum" sz="quarter" idx="12"/>
          </p:nvPr>
        </p:nvSpPr>
        <p:spPr/>
        <p:txBody>
          <a:bodyPr/>
          <a:lstStyle/>
          <a:p>
            <a:pPr>
              <a:defRPr/>
            </a:pPr>
            <a:fld id="{8AC97483-D055-4937-851B-E7EE5D7FD128}" type="slidenum">
              <a:rPr lang="fr-FR" smtClean="0"/>
              <a:pPr>
                <a:defRPr/>
              </a:pPr>
              <a:t>7</a:t>
            </a:fld>
            <a:endParaRPr lang="fr-FR" dirty="0"/>
          </a:p>
        </p:txBody>
      </p:sp>
    </p:spTree>
    <p:extLst>
      <p:ext uri="{BB962C8B-B14F-4D97-AF65-F5344CB8AC3E}">
        <p14:creationId xmlns:p14="http://schemas.microsoft.com/office/powerpoint/2010/main" val="822890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445" y="188640"/>
            <a:ext cx="8750300" cy="1143000"/>
          </a:xfrm>
        </p:spPr>
        <p:txBody>
          <a:bodyPr>
            <a:normAutofit fontScale="90000"/>
          </a:bodyPr>
          <a:lstStyle/>
          <a:p>
            <a:pPr marL="857250" indent="-857250">
              <a:buFont typeface="+mj-lt"/>
              <a:buAutoNum type="romanUcPeriod"/>
            </a:pPr>
            <a:r>
              <a:rPr lang="fr-FR" spc="-150" dirty="0" smtClean="0"/>
              <a:t>Mise en place de trois parcours spécifiques aux personnes en situation de handicap</a:t>
            </a:r>
            <a:endParaRPr lang="fr-FR" spc="-150" dirty="0"/>
          </a:p>
        </p:txBody>
      </p:sp>
      <p:sp>
        <p:nvSpPr>
          <p:cNvPr id="6" name="Espace réservé du numéro de diapositive 5"/>
          <p:cNvSpPr>
            <a:spLocks noGrp="1"/>
          </p:cNvSpPr>
          <p:nvPr>
            <p:ph type="sldNum" sz="quarter" idx="12"/>
          </p:nvPr>
        </p:nvSpPr>
        <p:spPr/>
        <p:txBody>
          <a:bodyPr/>
          <a:lstStyle/>
          <a:p>
            <a:pPr>
              <a:defRPr/>
            </a:pPr>
            <a:fld id="{8AC97483-D055-4937-851B-E7EE5D7FD128}" type="slidenum">
              <a:rPr lang="fr-FR" smtClean="0"/>
              <a:pPr>
                <a:defRPr/>
              </a:pPr>
              <a:t>8</a:t>
            </a:fld>
            <a:endParaRPr lang="fr-FR" dirty="0"/>
          </a:p>
        </p:txBody>
      </p:sp>
      <p:sp>
        <p:nvSpPr>
          <p:cNvPr id="4" name="Espace réservé du contenu 3"/>
          <p:cNvSpPr>
            <a:spLocks noGrp="1"/>
          </p:cNvSpPr>
          <p:nvPr>
            <p:ph idx="1"/>
          </p:nvPr>
        </p:nvSpPr>
        <p:spPr>
          <a:xfrm>
            <a:off x="468437" y="1556792"/>
            <a:ext cx="8928992" cy="5112568"/>
          </a:xfrm>
        </p:spPr>
        <p:txBody>
          <a:bodyPr>
            <a:normAutofit/>
          </a:bodyPr>
          <a:lstStyle/>
          <a:p>
            <a:r>
              <a:rPr lang="fr-FR" sz="2400" b="1" dirty="0" smtClean="0"/>
              <a:t>Service d’accueil des urgences : </a:t>
            </a:r>
          </a:p>
          <a:p>
            <a:pPr lvl="1"/>
            <a:r>
              <a:rPr lang="fr-FR" sz="2400" dirty="0" smtClean="0"/>
              <a:t>Un circuit court favorisant une prise en charge plus rapide et un salon d’accueil au calme pour les personnes susceptibles de présenter des troubles du comportement</a:t>
            </a:r>
          </a:p>
          <a:p>
            <a:pPr marL="457200" lvl="1" indent="0">
              <a:buNone/>
            </a:pPr>
            <a:endParaRPr lang="fr-FR" sz="2400" b="1" dirty="0" smtClean="0"/>
          </a:p>
          <a:p>
            <a:r>
              <a:rPr lang="fr-FR" sz="2400" b="1" dirty="0" smtClean="0"/>
              <a:t>Consultations externes de pédiatrie </a:t>
            </a:r>
            <a:r>
              <a:rPr lang="fr-FR" sz="2400" dirty="0" smtClean="0"/>
              <a:t>:</a:t>
            </a:r>
          </a:p>
          <a:p>
            <a:pPr lvl="1"/>
            <a:r>
              <a:rPr lang="fr-FR" sz="2400" dirty="0" smtClean="0"/>
              <a:t>2 </a:t>
            </a:r>
            <a:r>
              <a:rPr lang="fr-FR" sz="2400" dirty="0"/>
              <a:t>plages de </a:t>
            </a:r>
            <a:r>
              <a:rPr lang="fr-FR" sz="2400" dirty="0" smtClean="0"/>
              <a:t>consultation médicale hebdomadaire réservées pour le handicap avec une salle d’attente dédiée </a:t>
            </a:r>
          </a:p>
          <a:p>
            <a:pPr marL="457200" lvl="1" indent="0">
              <a:buNone/>
            </a:pPr>
            <a:endParaRPr lang="fr-FR" sz="2400" dirty="0"/>
          </a:p>
          <a:p>
            <a:r>
              <a:rPr lang="fr-FR" sz="2400" b="1" dirty="0"/>
              <a:t>Consultations externes de </a:t>
            </a:r>
            <a:r>
              <a:rPr lang="fr-FR" sz="2400" b="1" dirty="0" smtClean="0"/>
              <a:t>gynécologie </a:t>
            </a:r>
            <a:r>
              <a:rPr lang="fr-FR" sz="2400" dirty="0"/>
              <a:t>:</a:t>
            </a:r>
          </a:p>
          <a:p>
            <a:pPr lvl="1"/>
            <a:r>
              <a:rPr lang="fr-FR" sz="2400" dirty="0" smtClean="0"/>
              <a:t>Une programmation adaptée au handicap en fonction des plannings des professionnels soignants</a:t>
            </a:r>
            <a:endParaRPr lang="fr-FR" sz="2400" dirty="0"/>
          </a:p>
          <a:p>
            <a:pPr marL="457200" lvl="1" indent="0">
              <a:buNone/>
            </a:pPr>
            <a:endParaRPr lang="fr-FR" dirty="0"/>
          </a:p>
        </p:txBody>
      </p:sp>
    </p:spTree>
    <p:extLst>
      <p:ext uri="{BB962C8B-B14F-4D97-AF65-F5344CB8AC3E}">
        <p14:creationId xmlns:p14="http://schemas.microsoft.com/office/powerpoint/2010/main" val="2718829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437" y="116632"/>
            <a:ext cx="8750300" cy="1143000"/>
          </a:xfrm>
        </p:spPr>
        <p:txBody>
          <a:bodyPr>
            <a:normAutofit fontScale="90000"/>
          </a:bodyPr>
          <a:lstStyle/>
          <a:p>
            <a:pPr marL="857250" indent="-857250">
              <a:buFont typeface="+mj-lt"/>
              <a:buAutoNum type="romanUcPeriod" startAt="2"/>
            </a:pPr>
            <a:r>
              <a:rPr lang="fr-FR" spc="-150" dirty="0" smtClean="0"/>
              <a:t>Formation des professionnels du CHM</a:t>
            </a:r>
            <a:endParaRPr lang="fr-FR" spc="-150" dirty="0"/>
          </a:p>
        </p:txBody>
      </p:sp>
      <p:sp>
        <p:nvSpPr>
          <p:cNvPr id="6" name="Espace réservé du numéro de diapositive 5"/>
          <p:cNvSpPr>
            <a:spLocks noGrp="1"/>
          </p:cNvSpPr>
          <p:nvPr>
            <p:ph type="sldNum" sz="quarter" idx="12"/>
          </p:nvPr>
        </p:nvSpPr>
        <p:spPr/>
        <p:txBody>
          <a:bodyPr/>
          <a:lstStyle/>
          <a:p>
            <a:pPr>
              <a:defRPr/>
            </a:pPr>
            <a:fld id="{8AC97483-D055-4937-851B-E7EE5D7FD128}" type="slidenum">
              <a:rPr lang="fr-FR" smtClean="0"/>
              <a:pPr>
                <a:defRPr/>
              </a:pPr>
              <a:t>9</a:t>
            </a:fld>
            <a:endParaRPr lang="fr-FR" dirty="0"/>
          </a:p>
        </p:txBody>
      </p:sp>
      <p:sp>
        <p:nvSpPr>
          <p:cNvPr id="4" name="Espace réservé du contenu 3"/>
          <p:cNvSpPr>
            <a:spLocks noGrp="1"/>
          </p:cNvSpPr>
          <p:nvPr>
            <p:ph idx="1"/>
          </p:nvPr>
        </p:nvSpPr>
        <p:spPr>
          <a:xfrm>
            <a:off x="486094" y="1340768"/>
            <a:ext cx="8749665" cy="4785399"/>
          </a:xfrm>
        </p:spPr>
        <p:txBody>
          <a:bodyPr/>
          <a:lstStyle/>
          <a:p>
            <a:pPr>
              <a:spcAft>
                <a:spcPts val="600"/>
              </a:spcAft>
            </a:pPr>
            <a:r>
              <a:rPr lang="fr-FR" sz="2400" dirty="0"/>
              <a:t>Formation </a:t>
            </a:r>
            <a:r>
              <a:rPr lang="fr-FR" sz="2400" dirty="0" smtClean="0"/>
              <a:t>de deux hôtesses </a:t>
            </a:r>
            <a:r>
              <a:rPr lang="fr-FR" sz="2400" dirty="0"/>
              <a:t>d’accueil </a:t>
            </a:r>
            <a:r>
              <a:rPr lang="fr-FR" sz="2400" dirty="0" smtClean="0"/>
              <a:t>(laboratoires et pôle femme-mère-enfant) à </a:t>
            </a:r>
            <a:r>
              <a:rPr lang="fr-FR" sz="2400" dirty="0"/>
              <a:t>la pratique de la langue des signes </a:t>
            </a:r>
            <a:endParaRPr lang="fr-FR" sz="2400" dirty="0" smtClean="0"/>
          </a:p>
          <a:p>
            <a:pPr>
              <a:spcAft>
                <a:spcPts val="600"/>
              </a:spcAft>
            </a:pPr>
            <a:r>
              <a:rPr lang="fr-FR" sz="2400" dirty="0"/>
              <a:t>F</a:t>
            </a:r>
            <a:r>
              <a:rPr lang="fr-FR" sz="2400" dirty="0" smtClean="0"/>
              <a:t>ormation institutionnelle « accueil et soins des personnes en situation de handicap » mise en œuvre depuis 2014 : </a:t>
            </a:r>
          </a:p>
          <a:p>
            <a:pPr marL="400050" lvl="1" indent="0">
              <a:spcAft>
                <a:spcPts val="600"/>
              </a:spcAft>
              <a:buNone/>
            </a:pPr>
            <a:r>
              <a:rPr lang="fr-FR" sz="2000" dirty="0" smtClean="0"/>
              <a:t>58 professionnels formés</a:t>
            </a:r>
            <a:endParaRPr lang="fr-FR" sz="2000" dirty="0"/>
          </a:p>
          <a:p>
            <a:pPr>
              <a:spcAft>
                <a:spcPts val="600"/>
              </a:spcAft>
            </a:pPr>
            <a:r>
              <a:rPr lang="fr-FR" sz="2400" dirty="0" smtClean="0"/>
              <a:t>Près de 400 professionnels sensibilisés au travers des actions de communication du groupe projet :</a:t>
            </a:r>
          </a:p>
          <a:p>
            <a:pPr marL="400050" lvl="1" indent="0">
              <a:spcAft>
                <a:spcPts val="600"/>
              </a:spcAft>
              <a:buNone/>
            </a:pPr>
            <a:r>
              <a:rPr lang="fr-FR" sz="2000" dirty="0"/>
              <a:t>30 actions depuis 2014</a:t>
            </a:r>
          </a:p>
          <a:p>
            <a:pPr>
              <a:spcAft>
                <a:spcPts val="600"/>
              </a:spcAft>
            </a:pPr>
            <a:r>
              <a:rPr lang="fr-FR" sz="2400" dirty="0" smtClean="0"/>
              <a:t>Cours délivrés par les référents </a:t>
            </a:r>
            <a:r>
              <a:rPr lang="fr-FR" sz="2400" dirty="0" err="1" smtClean="0"/>
              <a:t>handi-patient</a:t>
            </a:r>
            <a:r>
              <a:rPr lang="fr-FR" sz="2400" dirty="0" smtClean="0"/>
              <a:t> au sein des instituts de formation sarthois</a:t>
            </a:r>
          </a:p>
        </p:txBody>
      </p:sp>
    </p:spTree>
    <p:extLst>
      <p:ext uri="{BB962C8B-B14F-4D97-AF65-F5344CB8AC3E}">
        <p14:creationId xmlns:p14="http://schemas.microsoft.com/office/powerpoint/2010/main" val="25873393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8VFqhYmKW0mOykvjDlViD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eMx_lwpe0yuyblf84Xh4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eMx_lwpe0yuyblf84Xh4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eMx_lwpe0yuyblf84Xh4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eMx_lwpe0yuyblf84Xh4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eMx_lwpe0yuyblf84Xh4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eMx_lwpe0yuyblf84Xh4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x7gDmlD9EalXgjggDo7p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eMx_lwpe0yuyblf84Xh4A"/>
</p:tagLst>
</file>

<file path=ppt/theme/theme1.xml><?xml version="1.0" encoding="utf-8"?>
<a:theme xmlns:a="http://schemas.openxmlformats.org/drawingml/2006/main" name="Présentation avec péta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Conférence 9 07 2014</Template>
  <TotalTime>1307</TotalTime>
  <Words>1481</Words>
  <Application>Microsoft Office PowerPoint</Application>
  <PresentationFormat>Personnalisé</PresentationFormat>
  <Paragraphs>257</Paragraphs>
  <Slides>20</Slides>
  <Notes>4</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Présentation avec pétales</vt:lpstr>
      <vt:lpstr> Améliorer l’accueil et la prise en charge des personnes en situation  de handicap  au sein d’un établissement de santé </vt:lpstr>
      <vt:lpstr>Contexte du projet</vt:lpstr>
      <vt:lpstr>Objectifs du projet : </vt:lpstr>
      <vt:lpstr>Pilotage du projet : </vt:lpstr>
      <vt:lpstr>Méthodologie : 2 phases</vt:lpstr>
      <vt:lpstr>Présentation PowerPoint</vt:lpstr>
      <vt:lpstr>5 chantiers pour l’accessibilité aux soins des personnes en situation de handicap</vt:lpstr>
      <vt:lpstr>Mise en place de trois parcours spécifiques aux personnes en situation de handicap</vt:lpstr>
      <vt:lpstr>Formation des professionnels du CHM</vt:lpstr>
      <vt:lpstr>Travail de réseau </vt:lpstr>
      <vt:lpstr>Création d’outils au service de l’accessibilité aux soins et du parcours coordonné</vt:lpstr>
      <vt:lpstr>Mise en place du référent Handi-Patient</vt:lpstr>
      <vt:lpstr>Les utilisateurs du référent Handi-Patient</vt:lpstr>
      <vt:lpstr>La plus-value du référent Handi-Patient</vt:lpstr>
      <vt:lpstr>Bilan chiffré à 11 mois de fonctionnement</vt:lpstr>
      <vt:lpstr>Evolution mensuelle de l’activité</vt:lpstr>
      <vt:lpstr>Un exemple d’actions permettant l’accès aux soins :</vt:lpstr>
      <vt:lpstr>La satisfaction des utilisateurs :</vt:lpstr>
      <vt:lpstr>Présentation PowerPoint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Améliorer l’accueil et la prise en charge des personnes porteuses d’un handicap »</dc:title>
  <dc:creator>Marie LE  GURUN</dc:creator>
  <cp:lastModifiedBy>LE GURUN Marie</cp:lastModifiedBy>
  <cp:revision>203</cp:revision>
  <cp:lastPrinted>2016-05-04T12:55:28Z</cp:lastPrinted>
  <dcterms:created xsi:type="dcterms:W3CDTF">2014-06-25T19:38:28Z</dcterms:created>
  <dcterms:modified xsi:type="dcterms:W3CDTF">2016-05-19T07:40:09Z</dcterms:modified>
</cp:coreProperties>
</file>